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s/slide139.xml" ContentType="application/vnd.openxmlformats-officedocument.presentationml.slide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theme/theme20.xml" ContentType="application/vnd.openxmlformats-officedocument.them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14" r:id="rId2"/>
    <p:sldMasterId id="2147483717" r:id="rId3"/>
    <p:sldMasterId id="2147483719" r:id="rId4"/>
    <p:sldMasterId id="2147483721" r:id="rId5"/>
    <p:sldMasterId id="2147483723" r:id="rId6"/>
    <p:sldMasterId id="2147483725" r:id="rId7"/>
    <p:sldMasterId id="2147483727" r:id="rId8"/>
    <p:sldMasterId id="2147483729" r:id="rId9"/>
    <p:sldMasterId id="2147483731" r:id="rId10"/>
    <p:sldMasterId id="2147483733" r:id="rId11"/>
    <p:sldMasterId id="2147483735" r:id="rId12"/>
    <p:sldMasterId id="2147483737" r:id="rId13"/>
    <p:sldMasterId id="2147483739" r:id="rId14"/>
    <p:sldMasterId id="2147483741" r:id="rId15"/>
    <p:sldMasterId id="2147483743" r:id="rId16"/>
    <p:sldMasterId id="2147483745" r:id="rId17"/>
    <p:sldMasterId id="2147483747" r:id="rId18"/>
    <p:sldMasterId id="2147483749" r:id="rId19"/>
    <p:sldMasterId id="2147483751" r:id="rId20"/>
    <p:sldMasterId id="2147483753" r:id="rId21"/>
    <p:sldMasterId id="2147483756" r:id="rId22"/>
    <p:sldMasterId id="2147483758" r:id="rId23"/>
  </p:sldMasterIdLst>
  <p:notesMasterIdLst>
    <p:notesMasterId r:id="rId180"/>
  </p:notesMasterIdLst>
  <p:sldIdLst>
    <p:sldId id="256" r:id="rId24"/>
    <p:sldId id="257" r:id="rId25"/>
    <p:sldId id="274" r:id="rId26"/>
    <p:sldId id="258" r:id="rId27"/>
    <p:sldId id="558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543" r:id="rId38"/>
    <p:sldId id="544" r:id="rId39"/>
    <p:sldId id="559" r:id="rId40"/>
    <p:sldId id="542" r:id="rId41"/>
    <p:sldId id="560" r:id="rId42"/>
    <p:sldId id="561" r:id="rId43"/>
    <p:sldId id="562" r:id="rId44"/>
    <p:sldId id="565" r:id="rId45"/>
    <p:sldId id="566" r:id="rId46"/>
    <p:sldId id="567" r:id="rId47"/>
    <p:sldId id="568" r:id="rId48"/>
    <p:sldId id="569" r:id="rId49"/>
    <p:sldId id="570" r:id="rId50"/>
    <p:sldId id="571" r:id="rId51"/>
    <p:sldId id="572" r:id="rId52"/>
    <p:sldId id="564" r:id="rId53"/>
    <p:sldId id="584" r:id="rId54"/>
    <p:sldId id="352" r:id="rId55"/>
    <p:sldId id="563" r:id="rId56"/>
    <p:sldId id="488" r:id="rId57"/>
    <p:sldId id="489" r:id="rId58"/>
    <p:sldId id="490" r:id="rId59"/>
    <p:sldId id="491" r:id="rId60"/>
    <p:sldId id="492" r:id="rId61"/>
    <p:sldId id="493" r:id="rId62"/>
    <p:sldId id="494" r:id="rId63"/>
    <p:sldId id="495" r:id="rId64"/>
    <p:sldId id="496" r:id="rId65"/>
    <p:sldId id="497" r:id="rId66"/>
    <p:sldId id="498" r:id="rId67"/>
    <p:sldId id="499" r:id="rId68"/>
    <p:sldId id="500" r:id="rId69"/>
    <p:sldId id="501" r:id="rId70"/>
    <p:sldId id="502" r:id="rId71"/>
    <p:sldId id="503" r:id="rId72"/>
    <p:sldId id="504" r:id="rId73"/>
    <p:sldId id="505" r:id="rId74"/>
    <p:sldId id="506" r:id="rId75"/>
    <p:sldId id="507" r:id="rId76"/>
    <p:sldId id="275" r:id="rId77"/>
    <p:sldId id="353" r:id="rId78"/>
    <p:sldId id="585" r:id="rId79"/>
    <p:sldId id="508" r:id="rId80"/>
    <p:sldId id="509" r:id="rId81"/>
    <p:sldId id="510" r:id="rId82"/>
    <p:sldId id="511" r:id="rId83"/>
    <p:sldId id="512" r:id="rId84"/>
    <p:sldId id="513" r:id="rId85"/>
    <p:sldId id="514" r:id="rId86"/>
    <p:sldId id="515" r:id="rId87"/>
    <p:sldId id="516" r:id="rId88"/>
    <p:sldId id="517" r:id="rId89"/>
    <p:sldId id="518" r:id="rId90"/>
    <p:sldId id="519" r:id="rId91"/>
    <p:sldId id="520" r:id="rId92"/>
    <p:sldId id="521" r:id="rId93"/>
    <p:sldId id="522" r:id="rId94"/>
    <p:sldId id="523" r:id="rId95"/>
    <p:sldId id="524" r:id="rId96"/>
    <p:sldId id="525" r:id="rId97"/>
    <p:sldId id="526" r:id="rId98"/>
    <p:sldId id="527" r:id="rId99"/>
    <p:sldId id="528" r:id="rId100"/>
    <p:sldId id="529" r:id="rId101"/>
    <p:sldId id="530" r:id="rId102"/>
    <p:sldId id="531" r:id="rId103"/>
    <p:sldId id="532" r:id="rId104"/>
    <p:sldId id="533" r:id="rId105"/>
    <p:sldId id="534" r:id="rId106"/>
    <p:sldId id="535" r:id="rId107"/>
    <p:sldId id="536" r:id="rId108"/>
    <p:sldId id="537" r:id="rId109"/>
    <p:sldId id="538" r:id="rId110"/>
    <p:sldId id="539" r:id="rId111"/>
    <p:sldId id="540" r:id="rId112"/>
    <p:sldId id="541" r:id="rId113"/>
    <p:sldId id="549" r:id="rId114"/>
    <p:sldId id="574" r:id="rId115"/>
    <p:sldId id="575" r:id="rId116"/>
    <p:sldId id="576" r:id="rId117"/>
    <p:sldId id="573" r:id="rId118"/>
    <p:sldId id="577" r:id="rId119"/>
    <p:sldId id="550" r:id="rId120"/>
    <p:sldId id="578" r:id="rId121"/>
    <p:sldId id="428" r:id="rId122"/>
    <p:sldId id="429" r:id="rId123"/>
    <p:sldId id="430" r:id="rId124"/>
    <p:sldId id="431" r:id="rId125"/>
    <p:sldId id="437" r:id="rId126"/>
    <p:sldId id="438" r:id="rId127"/>
    <p:sldId id="439" r:id="rId128"/>
    <p:sldId id="440" r:id="rId129"/>
    <p:sldId id="441" r:id="rId130"/>
    <p:sldId id="442" r:id="rId131"/>
    <p:sldId id="443" r:id="rId132"/>
    <p:sldId id="444" r:id="rId133"/>
    <p:sldId id="445" r:id="rId134"/>
    <p:sldId id="446" r:id="rId135"/>
    <p:sldId id="447" r:id="rId136"/>
    <p:sldId id="448" r:id="rId137"/>
    <p:sldId id="449" r:id="rId138"/>
    <p:sldId id="435" r:id="rId139"/>
    <p:sldId id="436" r:id="rId140"/>
    <p:sldId id="453" r:id="rId141"/>
    <p:sldId id="451" r:id="rId142"/>
    <p:sldId id="548" r:id="rId143"/>
    <p:sldId id="547" r:id="rId144"/>
    <p:sldId id="270" r:id="rId145"/>
    <p:sldId id="432" r:id="rId146"/>
    <p:sldId id="433" r:id="rId147"/>
    <p:sldId id="434" r:id="rId148"/>
    <p:sldId id="298" r:id="rId149"/>
    <p:sldId id="452" r:id="rId150"/>
    <p:sldId id="337" r:id="rId151"/>
    <p:sldId id="551" r:id="rId152"/>
    <p:sldId id="552" r:id="rId153"/>
    <p:sldId id="553" r:id="rId154"/>
    <p:sldId id="579" r:id="rId155"/>
    <p:sldId id="262" r:id="rId156"/>
    <p:sldId id="450" r:id="rId157"/>
    <p:sldId id="339" r:id="rId158"/>
    <p:sldId id="557" r:id="rId159"/>
    <p:sldId id="580" r:id="rId160"/>
    <p:sldId id="581" r:id="rId161"/>
    <p:sldId id="582" r:id="rId162"/>
    <p:sldId id="583" r:id="rId163"/>
    <p:sldId id="329" r:id="rId164"/>
    <p:sldId id="330" r:id="rId165"/>
    <p:sldId id="554" r:id="rId166"/>
    <p:sldId id="556" r:id="rId167"/>
    <p:sldId id="586" r:id="rId168"/>
    <p:sldId id="587" r:id="rId169"/>
    <p:sldId id="331" r:id="rId170"/>
    <p:sldId id="555" r:id="rId171"/>
    <p:sldId id="325" r:id="rId172"/>
    <p:sldId id="336" r:id="rId173"/>
    <p:sldId id="326" r:id="rId174"/>
    <p:sldId id="327" r:id="rId175"/>
    <p:sldId id="328" r:id="rId176"/>
    <p:sldId id="351" r:id="rId177"/>
    <p:sldId id="332" r:id="rId178"/>
    <p:sldId id="333" r:id="rId179"/>
  </p:sldIdLst>
  <p:sldSz cx="9906000" cy="6858000" type="A4"/>
  <p:notesSz cx="6858000" cy="9144000"/>
  <p:defaultTextStyle>
    <a:defPPr>
      <a:defRPr lang="it-IT"/>
    </a:defPPr>
    <a:lvl1pPr marL="0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97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95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92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90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87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385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283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180" algn="l" defTabSz="9137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1B3C"/>
    <a:srgbClr val="FFFF99"/>
    <a:srgbClr val="8D2753"/>
    <a:srgbClr val="FFCD2D"/>
    <a:srgbClr val="E6AF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85253" autoAdjust="0"/>
  </p:normalViewPr>
  <p:slideViewPr>
    <p:cSldViewPr>
      <p:cViewPr>
        <p:scale>
          <a:sx n="95" d="100"/>
          <a:sy n="95" d="100"/>
        </p:scale>
        <p:origin x="-1026" y="-48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36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slide" Target="slides/slide131.xml"/><Relationship Id="rId159" Type="http://schemas.openxmlformats.org/officeDocument/2006/relationships/slide" Target="slides/slide136.xml"/><Relationship Id="rId175" Type="http://schemas.openxmlformats.org/officeDocument/2006/relationships/slide" Target="slides/slide152.xml"/><Relationship Id="rId170" Type="http://schemas.openxmlformats.org/officeDocument/2006/relationships/slide" Target="slides/slide14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65" Type="http://schemas.openxmlformats.org/officeDocument/2006/relationships/slide" Target="slides/slide142.xml"/><Relationship Id="rId181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55" Type="http://schemas.openxmlformats.org/officeDocument/2006/relationships/slide" Target="slides/slide132.xml"/><Relationship Id="rId171" Type="http://schemas.openxmlformats.org/officeDocument/2006/relationships/slide" Target="slides/slide148.xml"/><Relationship Id="rId176" Type="http://schemas.openxmlformats.org/officeDocument/2006/relationships/slide" Target="slides/slide15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61" Type="http://schemas.openxmlformats.org/officeDocument/2006/relationships/slide" Target="slides/slide138.xml"/><Relationship Id="rId166" Type="http://schemas.openxmlformats.org/officeDocument/2006/relationships/slide" Target="slides/slide143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51" Type="http://schemas.openxmlformats.org/officeDocument/2006/relationships/slide" Target="slides/slide128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49.xml"/><Relationship Id="rId180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79" Type="http://schemas.openxmlformats.org/officeDocument/2006/relationships/slide" Target="slides/slide15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 lang="it-IT" sz="2800" b="1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defRPr>
            </a:pPr>
            <a:r>
              <a:rPr lang="it-IT" sz="2800" b="1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Rappresentatività   2017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spPr>
            <a:solidFill>
              <a:srgbClr val="0070C0"/>
            </a:solidFill>
          </c:spPr>
          <c:dPt>
            <c:idx val="20"/>
            <c:spPr>
              <a:solidFill>
                <a:srgbClr val="FF0000"/>
              </a:solidFill>
            </c:spPr>
          </c:dPt>
          <c:cat>
            <c:strRef>
              <c:f>Foglio3!$A$2:$A$27</c:f>
              <c:strCache>
                <c:ptCount val="26"/>
                <c:pt idx="0">
                  <c:v>CLAAI</c:v>
                </c:pt>
                <c:pt idx="1">
                  <c:v>ITACO</c:v>
                </c:pt>
                <c:pt idx="2">
                  <c:v>NONPAT</c:v>
                </c:pt>
                <c:pt idx="3">
                  <c:v>SBR</c:v>
                </c:pt>
                <c:pt idx="4">
                  <c:v>ANMIL</c:v>
                </c:pt>
                <c:pt idx="5">
                  <c:v>INPAS</c:v>
                </c:pt>
                <c:pt idx="6">
                  <c:v>ENAS</c:v>
                </c:pt>
                <c:pt idx="7">
                  <c:v>ENAC</c:v>
                </c:pt>
                <c:pt idx="8">
                  <c:v>SENAS</c:v>
                </c:pt>
                <c:pt idx="9">
                  <c:v>LABOR</c:v>
                </c:pt>
                <c:pt idx="10">
                  <c:v>INAPI</c:v>
                </c:pt>
                <c:pt idx="11">
                  <c:v>ACAI</c:v>
                </c:pt>
                <c:pt idx="12">
                  <c:v>ENCAL-INPA</c:v>
                </c:pt>
                <c:pt idx="13">
                  <c:v>ENAPA</c:v>
                </c:pt>
                <c:pt idx="14">
                  <c:v>SIAS</c:v>
                </c:pt>
                <c:pt idx="15">
                  <c:v>INAPA</c:v>
                </c:pt>
                <c:pt idx="16">
                  <c:v>EPASA-ITAC</c:v>
                </c:pt>
                <c:pt idx="17">
                  <c:v>ENASC</c:v>
                </c:pt>
                <c:pt idx="18">
                  <c:v>EPAS</c:v>
                </c:pt>
                <c:pt idx="19">
                  <c:v>INAC</c:v>
                </c:pt>
                <c:pt idx="20">
                  <c:v>ENASCO</c:v>
                </c:pt>
                <c:pt idx="21">
                  <c:v>ITAL</c:v>
                </c:pt>
                <c:pt idx="22">
                  <c:v>EPACA</c:v>
                </c:pt>
                <c:pt idx="23">
                  <c:v>ACLI</c:v>
                </c:pt>
                <c:pt idx="24">
                  <c:v>INAS</c:v>
                </c:pt>
                <c:pt idx="25">
                  <c:v>INCA</c:v>
                </c:pt>
              </c:strCache>
            </c:strRef>
          </c:cat>
          <c:val>
            <c:numRef>
              <c:f>Foglio3!$J$2:$J$27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5.0000000000000079E-2</c:v>
                </c:pt>
                <c:pt idx="4">
                  <c:v>0.94000000000000061</c:v>
                </c:pt>
                <c:pt idx="5">
                  <c:v>0.94000000000000061</c:v>
                </c:pt>
                <c:pt idx="6">
                  <c:v>0.9700000000000002</c:v>
                </c:pt>
                <c:pt idx="7">
                  <c:v>1.1900000000000022</c:v>
                </c:pt>
                <c:pt idx="8">
                  <c:v>1.23</c:v>
                </c:pt>
                <c:pt idx="9">
                  <c:v>1.35</c:v>
                </c:pt>
                <c:pt idx="10">
                  <c:v>1.6900000000000022</c:v>
                </c:pt>
                <c:pt idx="11">
                  <c:v>1.7100000000000017</c:v>
                </c:pt>
                <c:pt idx="12">
                  <c:v>2.02</c:v>
                </c:pt>
                <c:pt idx="13">
                  <c:v>2.1800000000000002</c:v>
                </c:pt>
                <c:pt idx="14">
                  <c:v>2.72</c:v>
                </c:pt>
                <c:pt idx="15">
                  <c:v>2.9899999999999998</c:v>
                </c:pt>
                <c:pt idx="16">
                  <c:v>3.44</c:v>
                </c:pt>
                <c:pt idx="17">
                  <c:v>3.58</c:v>
                </c:pt>
                <c:pt idx="18">
                  <c:v>4.1199999999999966</c:v>
                </c:pt>
                <c:pt idx="19">
                  <c:v>4.1599999999999975</c:v>
                </c:pt>
                <c:pt idx="20">
                  <c:v>4.2300000000000004</c:v>
                </c:pt>
                <c:pt idx="21">
                  <c:v>6.64</c:v>
                </c:pt>
                <c:pt idx="22">
                  <c:v>7.04</c:v>
                </c:pt>
                <c:pt idx="23">
                  <c:v>10.64</c:v>
                </c:pt>
                <c:pt idx="24">
                  <c:v>16.3</c:v>
                </c:pt>
                <c:pt idx="25">
                  <c:v>19.87</c:v>
                </c:pt>
              </c:numCache>
            </c:numRef>
          </c:val>
        </c:ser>
        <c:dLbls>
          <c:showVal val="1"/>
        </c:dLbls>
        <c:overlap val="-25"/>
        <c:axId val="93649152"/>
        <c:axId val="93822976"/>
      </c:barChart>
      <c:catAx>
        <c:axId val="93649152"/>
        <c:scaling>
          <c:orientation val="minMax"/>
        </c:scaling>
        <c:axPos val="l"/>
        <c:majorTickMark val="none"/>
        <c:tickLblPos val="nextTo"/>
        <c:crossAx val="93822976"/>
        <c:crosses val="autoZero"/>
        <c:auto val="1"/>
        <c:lblAlgn val="ctr"/>
        <c:lblOffset val="100"/>
      </c:catAx>
      <c:valAx>
        <c:axId val="93822976"/>
        <c:scaling>
          <c:orientation val="minMax"/>
        </c:scaling>
        <c:delete val="1"/>
        <c:axPos val="b"/>
        <c:numFmt formatCode="General" sourceLinked="1"/>
        <c:tickLblPos val="none"/>
        <c:crossAx val="93649152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sz="2000" dirty="0">
                <a:solidFill>
                  <a:schemeClr val="accent2"/>
                </a:solidFill>
              </a:rPr>
              <a:t>Attività </a:t>
            </a:r>
            <a:r>
              <a:rPr lang="it-IT" sz="2000" dirty="0" smtClean="0">
                <a:solidFill>
                  <a:schemeClr val="accent2"/>
                </a:solidFill>
              </a:rPr>
              <a:t>50&amp;PiùEnasco</a:t>
            </a:r>
            <a:endParaRPr lang="it-IT" sz="2000" dirty="0">
              <a:solidFill>
                <a:schemeClr val="accent2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</c:spPr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0066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accent2"/>
                        </a:solidFill>
                      </a:defRPr>
                    </a:pPr>
                    <a:r>
                      <a:rPr lang="en-US" sz="1400" b="1" smtClean="0">
                        <a:solidFill>
                          <a:schemeClr val="accent2"/>
                        </a:solidFill>
                      </a:rPr>
                      <a:t>92,2%</a:t>
                    </a:r>
                    <a:endParaRPr lang="en-US" sz="1400" b="1">
                      <a:solidFill>
                        <a:schemeClr val="accent2"/>
                      </a:solidFill>
                    </a:endParaRPr>
                  </a:p>
                </c:rich>
              </c:tx>
              <c:spPr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accent2"/>
                        </a:solidFill>
                      </a:defRPr>
                    </a:pPr>
                    <a:r>
                      <a:rPr lang="en-US" sz="1400" b="1" dirty="0" smtClean="0">
                        <a:solidFill>
                          <a:schemeClr val="accent2"/>
                        </a:solidFill>
                      </a:rPr>
                      <a:t>6,4%</a:t>
                    </a:r>
                    <a:endParaRPr lang="en-US" sz="1400" b="1" dirty="0">
                      <a:solidFill>
                        <a:schemeClr val="accent2"/>
                      </a:solidFill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/>
                    </a:solidFill>
                  </a:defRPr>
                </a:pPr>
                <a:endParaRPr lang="it-IT"/>
              </a:p>
            </c:txPr>
            <c:showVal val="1"/>
          </c:dLbls>
          <c:cat>
            <c:strRef>
              <c:f>Foglio1!$A$1:$A$3</c:f>
              <c:strCache>
                <c:ptCount val="3"/>
                <c:pt idx="0">
                  <c:v>attività previdenziale</c:v>
                </c:pt>
                <c:pt idx="1">
                  <c:v>attività assistenziale</c:v>
                </c:pt>
                <c:pt idx="2">
                  <c:v>attività Inail 1,4%</c:v>
                </c:pt>
              </c:strCache>
            </c:strRef>
          </c:cat>
          <c:val>
            <c:numRef>
              <c:f>Foglio1!$B$1:$B$3</c:f>
              <c:numCache>
                <c:formatCode>0.00%</c:formatCode>
                <c:ptCount val="3"/>
                <c:pt idx="0">
                  <c:v>0.92200000000000004</c:v>
                </c:pt>
                <c:pt idx="1">
                  <c:v>6.4000000000000112E-2</c:v>
                </c:pt>
              </c:numCache>
            </c:numRef>
          </c:val>
        </c:ser>
        <c:gapWidth val="100"/>
        <c:axId val="93870336"/>
        <c:axId val="93884416"/>
      </c:barChart>
      <c:catAx>
        <c:axId val="938703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chemeClr val="accent2"/>
                </a:solidFill>
              </a:defRPr>
            </a:pPr>
            <a:endParaRPr lang="it-IT"/>
          </a:p>
        </c:txPr>
        <c:crossAx val="93884416"/>
        <c:crosses val="autoZero"/>
        <c:auto val="1"/>
        <c:lblAlgn val="ctr"/>
        <c:lblOffset val="100"/>
      </c:catAx>
      <c:valAx>
        <c:axId val="93884416"/>
        <c:scaling>
          <c:orientation val="minMax"/>
        </c:scaling>
        <c:delete val="1"/>
        <c:axPos val="l"/>
        <c:numFmt formatCode="0.00%" sourceLinked="1"/>
        <c:tickLblPos val="none"/>
        <c:crossAx val="93870336"/>
        <c:crosses val="autoZero"/>
        <c:crossBetween val="between"/>
      </c:valAx>
      <c:spPr>
        <a:noFill/>
        <a:ln>
          <a:noFill/>
        </a:ln>
      </c:spPr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0.73074</cdr:x>
      <cdr:y>0.79176</cdr:y>
    </cdr:from>
    <cdr:to>
      <cdr:x>0.82402</cdr:x>
      <cdr:y>0.84969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357554" y="3357586"/>
          <a:ext cx="428628" cy="24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 rtl="0"/>
          <a:r>
            <a:rPr lang="en-US" sz="1200" b="1" dirty="0">
              <a:solidFill>
                <a:schemeClr val="accent2"/>
              </a:solidFill>
            </a:rPr>
            <a:t>1</a:t>
          </a:r>
          <a:r>
            <a:rPr lang="en-US" sz="1200" b="1" dirty="0" smtClean="0">
              <a:solidFill>
                <a:schemeClr val="accent2"/>
              </a:solidFill>
            </a:rPr>
            <a:t>,4%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ECAD-5C9D-4232-AF04-7EF569698695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83A26-39C6-486A-B42B-DC53E0C84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97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95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92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90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87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85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83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180" algn="l" defTabSz="913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EC86-392B-4631-8EAC-C6B86A9D8F09}" type="slidenum">
              <a:rPr lang="it-IT" altLang="it-IT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577015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523856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837220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1825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181613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51012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29879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16024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99825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56018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EC86-392B-4631-8EAC-C6B86A9D8F09}" type="slidenum">
              <a:rPr lang="it-IT" altLang="it-IT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860591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168722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11145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542753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432058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39652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767750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71068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38191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5205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alt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71926"/>
            <a:fld id="{42510799-C8AA-45F5-8EDF-A0AC33B3B4AB}" type="slidenum">
              <a:rPr lang="it-IT" altLang="it-IT" smtClean="0"/>
              <a:pPr defTabSz="871926"/>
              <a:t>55</a:t>
            </a:fld>
            <a:endParaRPr lang="it-IT" altLang="it-IT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613807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3766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78249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8163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4" name="Shape 6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158246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3" name="Shape 6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400013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9" name="Shape 6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094274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117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135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136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446410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137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138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139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83A26-39C6-486A-B42B-DC53E0C8491A}" type="slidenum">
              <a:rPr lang="it-IT" smtClean="0"/>
              <a:pPr/>
              <a:t>140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08484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981393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70161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91307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200"/>
              </a:spcBef>
              <a:defRPr sz="1000"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52120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835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916E-8AFF-4F75-A437-392BAE4C3311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9278-EC94-4D4A-A303-5FAA01AD3C8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916E-8AFF-4F75-A437-392BAE4C3311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9278-EC94-4D4A-A303-5FAA01AD3C8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FB0E-1BD0-4FBF-BC5C-6A471B3D4C2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60AD6-DFE6-44B5-9EE4-541AEB67486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274643"/>
            <a:ext cx="89154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FBD38373-2376-41F6-AD86-475CD18B501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916E-8AFF-4F75-A437-392BAE4C3311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9278-EC94-4D4A-A303-5FAA01AD3C8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283278" y="6426601"/>
            <a:ext cx="3054349" cy="126999"/>
          </a:xfrm>
          <a:prstGeom prst="rect">
            <a:avLst/>
          </a:prstGeom>
        </p:spPr>
        <p:txBody>
          <a:bodyPr/>
          <a:lstStyle/>
          <a:p>
            <a:fld id="{54B5916E-8AFF-4F75-A437-392BAE4C3311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281508" y="6296248"/>
            <a:ext cx="3056069" cy="1524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9278-EC94-4D4A-A303-5FAA01AD3C8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BA145-2DFB-4107-B1D9-4211CFE26FC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5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59242" y="0"/>
            <a:ext cx="346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3200" y="457200"/>
            <a:ext cx="3054350" cy="5715000"/>
          </a:xfrm>
          <a:prstGeom prst="rect">
            <a:avLst/>
          </a:prstGeom>
        </p:spPr>
        <p:txBody>
          <a:bodyPr vert="horz" lIns="91385" tIns="45720" rIns="91385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457298"/>
            <a:ext cx="3962400" cy="5714999"/>
          </a:xfrm>
          <a:prstGeom prst="rect">
            <a:avLst/>
          </a:prstGeom>
        </p:spPr>
        <p:txBody>
          <a:bodyPr vert="horz" lIns="91385" tIns="45720" rIns="91385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420100" y="6400800"/>
            <a:ext cx="577850" cy="152400"/>
          </a:xfrm>
          <a:prstGeom prst="rect">
            <a:avLst/>
          </a:prstGeom>
        </p:spPr>
        <p:txBody>
          <a:bodyPr vert="horz" lIns="91385" tIns="45720" rIns="91385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F99278-EC94-4D4A-A303-5FAA01AD3C8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5283278" y="6426601"/>
            <a:ext cx="3054349" cy="126999"/>
          </a:xfrm>
          <a:prstGeom prst="rect">
            <a:avLst/>
          </a:prstGeom>
        </p:spPr>
        <p:txBody>
          <a:bodyPr vert="horz" lIns="91385" tIns="45720" rIns="91385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B5916E-8AFF-4F75-A437-392BAE4C3311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281508" y="6296248"/>
            <a:ext cx="3056069" cy="152400"/>
          </a:xfrm>
          <a:prstGeom prst="rect">
            <a:avLst/>
          </a:prstGeom>
        </p:spPr>
        <p:txBody>
          <a:bodyPr vert="horz" lIns="91385" tIns="45720" rIns="91385" bIns="45720" rtlCol="0" anchor="b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55" r:id="rId4"/>
  </p:sldLayoutIdLst>
  <p:timing>
    <p:tnLst>
      <p:par>
        <p:cTn id="1" dur="indefinite" restart="never" nodeType="tmRoot"/>
      </p:par>
    </p:tnLst>
  </p:timing>
  <p:txStyles>
    <p:titleStyle>
      <a:lvl1pPr algn="r" defTabSz="913795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770" indent="-182770" algn="l" defTabSz="913795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205" indent="-182770" algn="l" defTabSz="913795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3975" indent="-182770" algn="l" defTabSz="913795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6736" indent="-182770" algn="l" defTabSz="913795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59515" indent="-182770" algn="l" defTabSz="913795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2230" indent="-182770" algn="l" defTabSz="913795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000" indent="-182770" algn="l" defTabSz="913795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7770" indent="-182770" algn="l" defTabSz="913795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0540" indent="-182770" algn="l" defTabSz="913795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7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5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2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0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7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85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83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0" algn="l" defTabSz="9137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16946" y="115939"/>
            <a:ext cx="8420100" cy="60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95300" y="868363"/>
            <a:ext cx="8915400" cy="5989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463615" y="6528174"/>
            <a:ext cx="200925" cy="179126"/>
          </a:xfrm>
          <a:prstGeom prst="rect">
            <a:avLst/>
          </a:prstGeom>
          <a:ln w="12700">
            <a:miter lim="400000"/>
          </a:ln>
        </p:spPr>
        <p:txBody>
          <a:bodyPr wrap="none" lIns="20116" tIns="20117" rIns="20116" bIns="20117" anchor="ctr">
            <a:spAutoFit/>
          </a:bodyPr>
          <a:lstStyle>
            <a:lvl1pPr algn="r">
              <a:defRPr sz="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361432" hangingPunct="0"/>
            <a:fld id="{86CB4B4D-7CA3-9044-876B-883B54F8677D}" type="slidenum">
              <a:rPr kern="0"/>
              <a:pPr defTabSz="361432" hangingPunct="0"/>
              <a:t>‹N›</a:t>
            </a:fld>
            <a:endParaRPr ker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</p:sldLayoutIdLst>
  <p:transition spd="med"/>
  <p:txStyles>
    <p:titleStyle>
      <a:lvl1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l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1609" marR="0" indent="-271609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467163" marR="0" indent="-271609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662718" marR="0" indent="-271608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858276" marR="0" indent="-271608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053829" marR="0" indent="-271608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1249388" marR="0" indent="-271608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1444947" marR="0" indent="-271608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1640500" marR="0" indent="-271608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1836059" marR="0" indent="-271609" algn="l" defTabSz="361432" rtl="0" latinLnBrk="0">
        <a:lnSpc>
          <a:spcPct val="100000"/>
        </a:lnSpc>
        <a:spcBef>
          <a:spcPts val="2596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3614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fld id="{4E5AD95F-264B-449E-8966-B999F25A4F36}" type="slidenum">
              <a:rPr lang="it-IT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fld id="{4E5AD95F-264B-449E-8966-B999F25A4F36}" type="slidenum">
              <a:rPr lang="it-IT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BA044E-F953-4D65-8263-220F28A2817B}" type="slidenum">
              <a:rPr lang="it-IT" alt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18" Type="http://schemas.openxmlformats.org/officeDocument/2006/relationships/image" Target="../media/image116.jpeg"/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jpeg"/><Relationship Id="rId2" Type="http://schemas.openxmlformats.org/officeDocument/2006/relationships/image" Target="../media/image4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5.png"/><Relationship Id="rId7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5.png"/><Relationship Id="rId7" Type="http://schemas.openxmlformats.org/officeDocument/2006/relationships/image" Target="../media/image1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hyperlink" Target="http://infortunistica.com/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hyperlink" Target="http://infortunistica.com/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5.png"/><Relationship Id="rId7" Type="http://schemas.openxmlformats.org/officeDocument/2006/relationships/image" Target="../media/image1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98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99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200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201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0" Type="http://schemas.openxmlformats.org/officeDocument/2006/relationships/image" Target="../media/image52.jpeg"/><Relationship Id="rId4" Type="http://schemas.openxmlformats.org/officeDocument/2006/relationships/image" Target="../media/image49.png"/><Relationship Id="rId9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6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59.jpe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67.jpeg"/><Relationship Id="rId5" Type="http://schemas.openxmlformats.org/officeDocument/2006/relationships/image" Target="../media/image46.png"/><Relationship Id="rId10" Type="http://schemas.openxmlformats.org/officeDocument/2006/relationships/image" Target="../media/image66.png"/><Relationship Id="rId4" Type="http://schemas.openxmlformats.org/officeDocument/2006/relationships/image" Target="../media/image49.png"/><Relationship Id="rId9" Type="http://schemas.openxmlformats.org/officeDocument/2006/relationships/image" Target="../media/image6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75.jpeg"/><Relationship Id="rId4" Type="http://schemas.openxmlformats.org/officeDocument/2006/relationships/image" Target="../media/image49.png"/><Relationship Id="rId9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hyperlink" Target="http://www.cndl.it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80.png"/><Relationship Id="rId9" Type="http://schemas.openxmlformats.org/officeDocument/2006/relationships/hyperlink" Target="http://www.cndl.it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3.png"/><Relationship Id="rId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80.png"/><Relationship Id="rId9" Type="http://schemas.openxmlformats.org/officeDocument/2006/relationships/hyperlink" Target="http://www.cndl.it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1.jpeg"/><Relationship Id="rId7" Type="http://schemas.openxmlformats.org/officeDocument/2006/relationships/image" Target="../media/image5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83.png"/><Relationship Id="rId5" Type="http://schemas.openxmlformats.org/officeDocument/2006/relationships/image" Target="../media/image49.png"/><Relationship Id="rId10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hyperlink" Target="http://www.cndl.it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" TargetMode="External"/><Relationship Id="rId3" Type="http://schemas.openxmlformats.org/officeDocument/2006/relationships/image" Target="../media/image81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0" Type="http://schemas.openxmlformats.org/officeDocument/2006/relationships/image" Target="../media/image85.png"/><Relationship Id="rId4" Type="http://schemas.openxmlformats.org/officeDocument/2006/relationships/image" Target="../media/image49.png"/><Relationship Id="rId9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://www.cndl.it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/nuoviclienti/nuova-previdenza-plus/" TargetMode="External"/><Relationship Id="rId3" Type="http://schemas.openxmlformats.org/officeDocument/2006/relationships/image" Target="../media/image86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/nuoviclienti/assitenza-remota/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hyperlink" Target="mailto:info@cndl.i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ndl.it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hyperlink" Target="mailto:info@cndl.it" TargetMode="External"/><Relationship Id="rId4" Type="http://schemas.openxmlformats.org/officeDocument/2006/relationships/image" Target="../media/image49.png"/><Relationship Id="rId9" Type="http://schemas.openxmlformats.org/officeDocument/2006/relationships/hyperlink" Target="https://servizioadesione.it/AdesioneServizi_2018/Default.asp?PORTALE=CND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slid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724"/>
            <a:ext cx="9906000" cy="6982724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160912" y="4797381"/>
            <a:ext cx="5745088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Book Antiqua" pitchFamily="18" charset="0"/>
              </a:rPr>
              <a:t>RIUNIONE NAZIONALE 2017</a:t>
            </a:r>
          </a:p>
          <a:p>
            <a:pPr algn="ctr"/>
            <a:r>
              <a:rPr lang="it-IT" sz="3000" b="1" i="1" dirty="0" smtClean="0">
                <a:solidFill>
                  <a:schemeClr val="bg1"/>
                </a:solidFill>
                <a:latin typeface="Book Antiqua" pitchFamily="18" charset="0"/>
              </a:rPr>
              <a:t>15 Dicembre 2017</a:t>
            </a:r>
            <a:endParaRPr lang="it-IT" sz="30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9" name="Picture 5" descr="O:\posta\publi&amp;mark\marchi vari\TADDIAgroup LOGO\taddia_group_multifile\taddiagro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14" y="4725144"/>
            <a:ext cx="3767623" cy="136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4. Accordo di collaborazione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12777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Utente\Desktop\accor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7974" y="2132856"/>
            <a:ext cx="3235650" cy="4509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INTERVENTO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2060951"/>
            <a:ext cx="9906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INTERVENTO </a:t>
            </a:r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endParaRPr lang="it-IT" sz="4000" b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FLAVIO MORANI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IMMAGINE_RUBR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640" y="2348880"/>
            <a:ext cx="6133004" cy="4509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4768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WEBINAR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340768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FORMAZIONE A DISTANZA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Cattura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6663" y="2344567"/>
            <a:ext cx="6048673" cy="3956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1" name="Connettore 1 10"/>
          <p:cNvCxnSpPr/>
          <p:nvPr/>
        </p:nvCxnSpPr>
        <p:spPr>
          <a:xfrm>
            <a:off x="2000672" y="4005064"/>
            <a:ext cx="2592288" cy="0"/>
          </a:xfrm>
          <a:prstGeom prst="line">
            <a:avLst/>
          </a:prstGeom>
          <a:ln w="127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3944888" y="4581128"/>
            <a:ext cx="1728192" cy="216024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3" name="Freccia circolare in su 12"/>
          <p:cNvSpPr/>
          <p:nvPr/>
        </p:nvSpPr>
        <p:spPr>
          <a:xfrm rot="19983927">
            <a:off x="5663422" y="4598019"/>
            <a:ext cx="1080120" cy="216024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85047" y="3645038"/>
            <a:ext cx="2304257" cy="646331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b="1" dirty="0" smtClean="0"/>
              <a:t>LINK PER COLLEGARSI AL WEBINAR</a:t>
            </a:r>
            <a:endParaRPr lang="it-IT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3" grpId="0" animBg="1"/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4768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WEBINAR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340768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FORMAZIONE A DISTANZA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GoToWebinar-sess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560" y="1867679"/>
            <a:ext cx="8045416" cy="48737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4509" y="1340768"/>
            <a:ext cx="2479832" cy="18243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27" name="Picture 3" descr="C:\Users\Utente\Desktop\sole 24ore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89352" y="1340769"/>
            <a:ext cx="1350149" cy="1800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28" name="Picture 4" descr="C:\Users\Utente\Desktop\15873493_1238143966274809_951533843057309102_n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29397" y="1340768"/>
            <a:ext cx="1350150" cy="1800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29" name="Picture 5" descr="C:\Users\Utente\Desktop\oltr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869557" y="1340871"/>
            <a:ext cx="2391816" cy="180100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0" name="Picture 6" descr="C:\Users\Utente\Desktop\24726137_1539152539455783_2045792607_o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3567" y="1340768"/>
            <a:ext cx="1012107" cy="1800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1" name="Picture 7" descr="C:\Users\Utente\Desktop\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2480" y="3212976"/>
            <a:ext cx="1753448" cy="18722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2" name="Picture 8" descr="C:\Users\Utente\Desktop\tribuna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2684" y="3212981"/>
            <a:ext cx="1368153" cy="186615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3" name="Picture 9" descr="C:\Users\Utente\Desktop\14500644_1133889033366970_4405990698569541696_o.jp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12898" y="3212976"/>
            <a:ext cx="2819325" cy="18722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4" name="Picture 10" descr="C:\Users\Utente\Desktop\master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04172" y="3212976"/>
            <a:ext cx="1694382" cy="18722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5" name="Picture 11" descr="C:\Users\Utente\Desktop\24740117_1539170122787358_424178748_o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132365" y="3212977"/>
            <a:ext cx="1403454" cy="18722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6" name="Picture 12" descr="C:\Users\Utente\Desktop\18952744_1411220212297960_5783267096961713695_n.jp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6497" y="5157192"/>
            <a:ext cx="1134127" cy="151216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7" name="Picture 13" descr="C:\Users\Utente\Desktop\20428331_1422530441117994_205222171_n.jp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40636" y="5197940"/>
            <a:ext cx="1103864" cy="147181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8" name="Picture 14" descr="C:\Users\Utente\Desktop\portale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64768" y="5229200"/>
            <a:ext cx="1800200" cy="146486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9" name="Picture 15" descr="C:\Users\Utente\Desktop\19895085_1443793902373924_1769848686883860501_n.jp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08985" y="5229600"/>
            <a:ext cx="1920212" cy="144015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40" name="Picture 16" descr="C:\Users\Utente\Desktop\23244439_1552856601467653_1605373856698433555_n.jp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25214" y="5229200"/>
            <a:ext cx="1152128" cy="1440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41" name="Picture 17" descr="C:\Users\Utente\Desktop\2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49343" y="5229200"/>
            <a:ext cx="1368153" cy="144101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4" name="Rettangolo 23"/>
          <p:cNvSpPr/>
          <p:nvPr/>
        </p:nvSpPr>
        <p:spPr>
          <a:xfrm rot="20215414">
            <a:off x="123290" y="3249277"/>
            <a:ext cx="9615534" cy="1200329"/>
          </a:xfrm>
          <a:prstGeom prst="rect">
            <a:avLst/>
          </a:prstGeom>
          <a:noFill/>
        </p:spPr>
        <p:txBody>
          <a:bodyPr wrap="none" lIns="91385" tIns="45720" rIns="91385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7200" b="1" spc="150" dirty="0" smtClean="0">
                <a:ln w="11430"/>
                <a:solidFill>
                  <a:srgbClr val="871B3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gennaio-dicembre 2017</a:t>
            </a:r>
            <a:endParaRPr lang="it-IT" sz="7200" b="1" spc="150" dirty="0">
              <a:ln w="11430"/>
              <a:solidFill>
                <a:srgbClr val="871B3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GENNAIO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2492902"/>
            <a:ext cx="4191416" cy="3083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3" descr="C:\Users\Utente\Desktop\sole 24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7023" y="2492903"/>
            <a:ext cx="2322257" cy="30963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 descr="C:\Users\Utente\Desktop\15873493_1238143966274809_95153384305730910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5307" y="2492903"/>
            <a:ext cx="2322257" cy="30963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344494" y="5733256"/>
            <a:ext cx="3816424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SPOT MEDIASET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736992" y="5733256"/>
            <a:ext cx="1396425" cy="369332"/>
          </a:xfrm>
          <a:prstGeom prst="rect">
            <a:avLst/>
          </a:prstGeom>
        </p:spPr>
        <p:txBody>
          <a:bodyPr wrap="none" lIns="91385" tIns="45720" rIns="91385" bIns="4572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SOLE 24 ORE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185493" y="5733256"/>
            <a:ext cx="1351541" cy="369332"/>
          </a:xfrm>
          <a:prstGeom prst="rect">
            <a:avLst/>
          </a:prstGeom>
        </p:spPr>
        <p:txBody>
          <a:bodyPr wrap="none" lIns="91385" tIns="45720" rIns="91385" bIns="4572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LA TRIBUNA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FEBBRAIO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48744" y="2493000"/>
            <a:ext cx="4896544" cy="3685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2648744" y="6309320"/>
            <a:ext cx="5040560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QUARTA </a:t>
            </a:r>
            <a:r>
              <a:rPr lang="it-IT" b="1" dirty="0" err="1" smtClean="0">
                <a:solidFill>
                  <a:schemeClr val="bg1"/>
                </a:solidFill>
              </a:rPr>
              <a:t>DI</a:t>
            </a:r>
            <a:r>
              <a:rPr lang="it-IT" b="1" dirty="0" smtClean="0">
                <a:solidFill>
                  <a:schemeClr val="bg1"/>
                </a:solidFill>
              </a:rPr>
              <a:t> COPERTINA RIVISTA “OLTRE”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MARZO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6496" y="1628800"/>
            <a:ext cx="2808312" cy="4995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3512841" y="6237312"/>
            <a:ext cx="3816424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ACCOUNT INSTAGRAM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1928664" y="2060848"/>
            <a:ext cx="504056" cy="432048"/>
          </a:xfrm>
          <a:prstGeom prst="ellipse">
            <a:avLst/>
          </a:prstGeom>
          <a:noFill/>
          <a:ln w="22225">
            <a:solidFill>
              <a:srgbClr val="871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>
            <a:off x="2360715" y="2564904"/>
            <a:ext cx="2088232" cy="792088"/>
          </a:xfrm>
          <a:prstGeom prst="straightConnector1">
            <a:avLst/>
          </a:prstGeom>
          <a:ln w="31750">
            <a:solidFill>
              <a:srgbClr val="871B3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016896" y="3501018"/>
            <a:ext cx="4464496" cy="461665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1.226 SEGUACI IN POCO TEMPO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5" grpId="0" animBg="1"/>
      <p:bldP spid="2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APRILE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96823" y="2420888"/>
            <a:ext cx="3384376" cy="36135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3296816" y="6237312"/>
            <a:ext cx="403244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#PROGETTODONNA</a:t>
            </a:r>
            <a:r>
              <a:rPr lang="it-IT" b="1" dirty="0" smtClean="0">
                <a:solidFill>
                  <a:schemeClr val="bg1"/>
                </a:solidFill>
              </a:rPr>
              <a:t> FRANCHISING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MAGGIO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6536" y="2708920"/>
            <a:ext cx="4644940" cy="3084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776536" y="6093296"/>
            <a:ext cx="403244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PAGINA INTERA MILLIONAIRE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Utente\Desktop\tribu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104" y="2708920"/>
            <a:ext cx="2270047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CasellaDiTesto 11"/>
          <p:cNvSpPr txBox="1"/>
          <p:nvPr/>
        </p:nvSpPr>
        <p:spPr>
          <a:xfrm>
            <a:off x="5889104" y="6093296"/>
            <a:ext cx="403244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PAGINA INTERA LA TRIBUNA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GIUGNO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68648" y="2469766"/>
            <a:ext cx="3214192" cy="35515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1568628" y="6093296"/>
            <a:ext cx="3528392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SPONSORIZZAZIONI MASTER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Utente\Desktop\tribuna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17100" y="2492993"/>
            <a:ext cx="2630089" cy="35061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CasellaDiTesto 11"/>
          <p:cNvSpPr txBox="1"/>
          <p:nvPr/>
        </p:nvSpPr>
        <p:spPr>
          <a:xfrm>
            <a:off x="5817096" y="6093296"/>
            <a:ext cx="439248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IL RESTO DEL CARLINO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5. Documenti utili in caso di decesso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84791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Utente\Desktop\doc decess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6670" y="2144130"/>
            <a:ext cx="3240361" cy="45566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LUGLIO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2521" y="2469766"/>
            <a:ext cx="2637735" cy="35515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560316" y="6093296"/>
            <a:ext cx="331236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LA REPUBBLICA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Utente\Desktop\tribuna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84848" y="2492993"/>
            <a:ext cx="2628302" cy="35061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CasellaDiTesto 11"/>
          <p:cNvSpPr txBox="1"/>
          <p:nvPr/>
        </p:nvSpPr>
        <p:spPr>
          <a:xfrm>
            <a:off x="3583955" y="6093296"/>
            <a:ext cx="439248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L’OCCASIONE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Utente\Desktop\tribun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537364" y="3429101"/>
            <a:ext cx="3141897" cy="25566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CasellaDiTesto 14"/>
          <p:cNvSpPr txBox="1"/>
          <p:nvPr/>
        </p:nvSpPr>
        <p:spPr>
          <a:xfrm>
            <a:off x="6536283" y="6093297"/>
            <a:ext cx="4392488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SPONSORIZZAZIONE PORTALE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  <p:bldP spid="1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AGOSTO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20752" y="2492896"/>
            <a:ext cx="4608512" cy="3456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2720753" y="6093296"/>
            <a:ext cx="3456384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MILLIONAIRE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SETTEMBRE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80647" y="2348880"/>
            <a:ext cx="2765107" cy="3456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1280592" y="5949280"/>
            <a:ext cx="3456384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MILLIONAIRE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9" name="Picture 2" descr="C:\Users\Utente\Desktop\spot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69024" y="2348881"/>
            <a:ext cx="3354602" cy="3456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asellaDiTesto 9"/>
          <p:cNvSpPr txBox="1"/>
          <p:nvPr/>
        </p:nvSpPr>
        <p:spPr>
          <a:xfrm>
            <a:off x="5169024" y="5949280"/>
            <a:ext cx="3456384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SPONSORIZZAZIONE MASTER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OTTOBRE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4695" y="2276877"/>
            <a:ext cx="5688632" cy="38221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2144688" y="6237312"/>
            <a:ext cx="3456384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LANDING-PAGE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landing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4732" y="2276872"/>
            <a:ext cx="5688633" cy="3816424"/>
          </a:xfrm>
          <a:prstGeom prst="rect">
            <a:avLst/>
          </a:prstGeom>
          <a:noFill/>
        </p:spPr>
      </p:pic>
      <p:pic>
        <p:nvPicPr>
          <p:cNvPr id="4099" name="Picture 3" descr="C:\Users\Utente\Desktop\landing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4688" y="2276974"/>
            <a:ext cx="5688631" cy="3851863"/>
          </a:xfrm>
          <a:prstGeom prst="rect">
            <a:avLst/>
          </a:prstGeom>
          <a:noFill/>
        </p:spPr>
      </p:pic>
      <p:pic>
        <p:nvPicPr>
          <p:cNvPr id="4100" name="Picture 4" descr="C:\Users\Utente\Desktop\landing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4695" y="2276977"/>
            <a:ext cx="5688632" cy="3856579"/>
          </a:xfrm>
          <a:prstGeom prst="rect">
            <a:avLst/>
          </a:prstGeom>
          <a:noFill/>
        </p:spPr>
      </p:pic>
      <p:pic>
        <p:nvPicPr>
          <p:cNvPr id="4101" name="Picture 5" descr="C:\Users\Utente\Desktop\landing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4695" y="2276872"/>
            <a:ext cx="5973696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NOVEMBRE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6122" y="2276877"/>
            <a:ext cx="3970367" cy="38221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581028" y="6237312"/>
            <a:ext cx="4824536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SPONSORIZZAZIONE PROMO FRANCHISING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3" name="Picture 2" descr="C:\Users\Utente\Desktop\spot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11330" y="2258893"/>
            <a:ext cx="4477703" cy="38344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CasellaDiTesto 14"/>
          <p:cNvSpPr txBox="1"/>
          <p:nvPr/>
        </p:nvSpPr>
        <p:spPr>
          <a:xfrm>
            <a:off x="4808984" y="6237312"/>
            <a:ext cx="4824536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SPONSORIZZAZIONE MASTER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0480" y="1556792"/>
            <a:ext cx="97055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DICEMBRE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spo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2584" y="2276872"/>
            <a:ext cx="2428377" cy="28460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asellaDiTesto 10"/>
          <p:cNvSpPr txBox="1"/>
          <p:nvPr/>
        </p:nvSpPr>
        <p:spPr>
          <a:xfrm>
            <a:off x="272480" y="5301607"/>
            <a:ext cx="1728192" cy="646331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VIDEO PILLOLE INSTA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68825" y="221835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STRATEGICHE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3" name="Picture 2" descr="C:\Users\Utente\Desktop\spot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796012" y="2276872"/>
            <a:ext cx="3165287" cy="2808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CasellaDiTesto 14"/>
          <p:cNvSpPr txBox="1"/>
          <p:nvPr/>
        </p:nvSpPr>
        <p:spPr>
          <a:xfrm>
            <a:off x="2792761" y="5301208"/>
            <a:ext cx="2448272" cy="369332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VIDEO PILLOLE FB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Utente\Desktop\spot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33120" y="2708920"/>
            <a:ext cx="3705436" cy="23812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CasellaDiTesto 15"/>
          <p:cNvSpPr txBox="1"/>
          <p:nvPr/>
        </p:nvSpPr>
        <p:spPr>
          <a:xfrm>
            <a:off x="6033120" y="5301607"/>
            <a:ext cx="3888432" cy="646331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PROFILO LINKEDIN OLTRE 6.000 COLLEGAMENTI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5" grpId="0"/>
      <p:bldP spid="1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SITO RESPONSIVE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O:\posta\publi&amp;mark\infortunistica_taddia\RIUNIONI\NAZIONALI\dic17\Asset Slide\Sito\sit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606" y="1412777"/>
            <a:ext cx="7992889" cy="515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 descr="O:\posta\publi&amp;mark\infortunistica_taddia\RIUNIONI\NAZIONALI\dic17\Asset Slide\Sito\sit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2559" y="1412776"/>
            <a:ext cx="8017055" cy="5256584"/>
          </a:xfrm>
          <a:prstGeom prst="rect">
            <a:avLst/>
          </a:prstGeom>
          <a:noFill/>
        </p:spPr>
      </p:pic>
      <p:pic>
        <p:nvPicPr>
          <p:cNvPr id="2052" name="Picture 4" descr="O:\posta\publi&amp;mark\infortunistica_taddia\RIUNIONI\NAZIONALI\dic17\Asset Slide\Sito\sito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2616" y="1412776"/>
            <a:ext cx="8040381" cy="52565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SITO RESPONSIVE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O:\posta\publi&amp;mark\infortunistica_taddia\RIUNIONI\NAZIONALI\dic17\Asset Slide\Sito\sito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48114" y="1412777"/>
            <a:ext cx="7881783" cy="515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O:\posta\publi&amp;mark\infortunistica_taddia\RIUNIONI\NAZIONALI\dic17\Asset Slide\Sito\sito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2560" y="1412784"/>
            <a:ext cx="7992888" cy="5184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96816" y="404763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AGENZIA ON-LINE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556792"/>
            <a:ext cx="990600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SinTa</a:t>
            </a:r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 on-line su dominio </a:t>
            </a:r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titutelo.com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0" name="Picture 2" descr="C:\Users\Utente\Desktop\statistica sit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65979" y="2420991"/>
            <a:ext cx="5872596" cy="3973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Utente\Deskto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2680" y="2420889"/>
            <a:ext cx="5904656" cy="3981424"/>
          </a:xfrm>
          <a:prstGeom prst="rect">
            <a:avLst/>
          </a:prstGeom>
          <a:noFill/>
        </p:spPr>
      </p:pic>
      <p:pic>
        <p:nvPicPr>
          <p:cNvPr id="1027" name="Picture 3" descr="C:\Users\Utente\Desktop\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2680" y="2420888"/>
            <a:ext cx="5864426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96816" y="404763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AGENZIA ON-LINE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0" name="Picture 2" descr="C:\Users\Utente\Desktop\statistica sit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96623" y="1772822"/>
            <a:ext cx="6932215" cy="46214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7"/>
          <p:cNvSpPr/>
          <p:nvPr/>
        </p:nvSpPr>
        <p:spPr>
          <a:xfrm rot="673025">
            <a:off x="5288643" y="2502319"/>
            <a:ext cx="4401981" cy="923330"/>
          </a:xfrm>
          <a:prstGeom prst="rect">
            <a:avLst/>
          </a:prstGeom>
          <a:solidFill>
            <a:srgbClr val="871B3C"/>
          </a:solidFill>
        </p:spPr>
        <p:txBody>
          <a:bodyPr wrap="square" lIns="91385" tIns="45720" rIns="91385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RESPONSIVE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6. Vademecum per i familiari della vittima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84791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Utente\Desktop\Vademecum+sfon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28" y="2348880"/>
            <a:ext cx="4242048" cy="424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96816" y="404763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MANUALE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SinTa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web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0" name="Picture 2" descr="C:\Users\Utente\Desktop\statistica sit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37696" y="764704"/>
            <a:ext cx="8335985" cy="5904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:\Users\Utente\Deskto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1" y="1412776"/>
            <a:ext cx="3588399" cy="16561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96816" y="404763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MANUALE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SinTa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web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0" name="Picture 2" descr="C:\Users\Utente\Desktop\statistica sit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57142" y="1484784"/>
            <a:ext cx="7196258" cy="50852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TADDIA INFORMA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Utente\Desktop\Copertina T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4065" y="1412776"/>
            <a:ext cx="6569353" cy="52554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asellaDiTesto 9"/>
          <p:cNvSpPr txBox="1"/>
          <p:nvPr/>
        </p:nvSpPr>
        <p:spPr>
          <a:xfrm rot="510674">
            <a:off x="6734452" y="2042286"/>
            <a:ext cx="2736304" cy="923330"/>
          </a:xfrm>
          <a:prstGeom prst="rect">
            <a:avLst/>
          </a:prstGeom>
          <a:solidFill>
            <a:srgbClr val="871B3C"/>
          </a:solidFill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5400" b="1" dirty="0" smtClean="0">
                <a:solidFill>
                  <a:schemeClr val="bg1"/>
                </a:solidFill>
              </a:rPr>
              <a:t>N.2 2018</a:t>
            </a:r>
            <a:endParaRPr lang="it-IT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TADDIA INFORMA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TaddiaInf Simo-Mar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694" y="836712"/>
            <a:ext cx="8782794" cy="630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TADDIA INFORMA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TaddiaInf Simo-Marc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2694" y="836716"/>
            <a:ext cx="8782794" cy="63006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TADDIA INFORMA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TaddiaInf Simo-Marc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20553" y="1340768"/>
            <a:ext cx="8064896" cy="53765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4" y="260773"/>
            <a:ext cx="388843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IL PORTALE DELL’INFORTUNISTICA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PORTALE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08679" y="1484784"/>
            <a:ext cx="7557077" cy="5137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Users\Utente\Desktop\PORTALE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208679" y="1484787"/>
            <a:ext cx="7557077" cy="51050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Users\Utente\Desktop\PORTALE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08679" y="1484784"/>
            <a:ext cx="7557077" cy="51100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Users\Utente\Desktop\PORTALE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208679" y="1484784"/>
            <a:ext cx="7557077" cy="5063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4" y="260773"/>
            <a:ext cx="388843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IL PORTALE DELL’INFORTUNISTICA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PORTALE 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08679" y="1534496"/>
            <a:ext cx="7557077" cy="50380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tangolo 11"/>
          <p:cNvSpPr/>
          <p:nvPr/>
        </p:nvSpPr>
        <p:spPr>
          <a:xfrm rot="673025">
            <a:off x="5673148" y="1700863"/>
            <a:ext cx="3784578" cy="923330"/>
          </a:xfrm>
          <a:prstGeom prst="rect">
            <a:avLst/>
          </a:prstGeom>
          <a:solidFill>
            <a:srgbClr val="871B3C"/>
          </a:solidFill>
        </p:spPr>
        <p:txBody>
          <a:bodyPr wrap="none" lIns="91385" tIns="45720" rIns="91385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RESPONSIVE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260650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APP ASSISTENTE STRADALE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7" name="Picture 3" descr="C:\Users\Utente\Desktop\O9VY8V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560" y="1844825"/>
            <a:ext cx="7943672" cy="4469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260650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APP ASSISTENTE STRADALE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4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447600" y="1844824"/>
            <a:ext cx="4824536" cy="4824536"/>
          </a:xfrm>
          <a:prstGeom prst="rect">
            <a:avLst/>
          </a:prstGeom>
          <a:noFill/>
        </p:spPr>
      </p:pic>
      <p:pic>
        <p:nvPicPr>
          <p:cNvPr id="2052" name="Picture 4" descr="C:\Users\Utente\Deskto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857" y="1844826"/>
            <a:ext cx="4853363" cy="4853363"/>
          </a:xfrm>
          <a:prstGeom prst="rect">
            <a:avLst/>
          </a:prstGeom>
          <a:noFill/>
        </p:spPr>
      </p:pic>
      <p:pic>
        <p:nvPicPr>
          <p:cNvPr id="2053" name="Picture 5" descr="C:\Users\Utente\Desktop\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8324" y="1844826"/>
            <a:ext cx="4907717" cy="4907717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1412776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NOVITA’ CID ELETTRONICO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7. Modulistica sinistri mortali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84791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Utente\Desktop\carp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618" y="2276872"/>
            <a:ext cx="4314057" cy="4314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260650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APP ASSISTENTE STRADALE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4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447600" y="1844824"/>
            <a:ext cx="4824536" cy="4824536"/>
          </a:xfrm>
          <a:prstGeom prst="rect">
            <a:avLst/>
          </a:prstGeom>
          <a:noFill/>
        </p:spPr>
      </p:pic>
      <p:pic>
        <p:nvPicPr>
          <p:cNvPr id="2052" name="Picture 4" descr="C:\Users\Utente\Desktop\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00857" y="1844826"/>
            <a:ext cx="4853363" cy="4853363"/>
          </a:xfrm>
          <a:prstGeom prst="rect">
            <a:avLst/>
          </a:prstGeom>
          <a:noFill/>
        </p:spPr>
      </p:pic>
      <p:pic>
        <p:nvPicPr>
          <p:cNvPr id="2053" name="Picture 5" descr="C:\Users\Utente\Desktop\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58324" y="1844826"/>
            <a:ext cx="4907717" cy="4907717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1412776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NOVITA’ FIRMA ELETTRONICA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260650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APP ASSISTENTE STRADALE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4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24424" y="1844824"/>
            <a:ext cx="4824536" cy="4824536"/>
          </a:xfrm>
          <a:prstGeom prst="rect">
            <a:avLst/>
          </a:prstGeom>
          <a:noFill/>
        </p:spPr>
      </p:pic>
      <p:pic>
        <p:nvPicPr>
          <p:cNvPr id="2052" name="Picture 4" descr="C:\Users\Utente\Desktop\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72881" y="1844826"/>
            <a:ext cx="4853363" cy="4853363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1412776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NOVITA’ FIRMA ELETTRONICA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4" y="404768"/>
            <a:ext cx="388843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AZIONI MARKETING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268760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AZIONI </a:t>
            </a:r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 MARKETING</a:t>
            </a:r>
          </a:p>
        </p:txBody>
      </p:sp>
      <p:sp>
        <p:nvSpPr>
          <p:cNvPr id="11" name="Triangolo isoscele 10"/>
          <p:cNvSpPr/>
          <p:nvPr/>
        </p:nvSpPr>
        <p:spPr>
          <a:xfrm rot="10800000">
            <a:off x="2648745" y="2060848"/>
            <a:ext cx="4536504" cy="4690284"/>
          </a:xfrm>
          <a:prstGeom prst="triangl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008792" y="2564904"/>
            <a:ext cx="3816424" cy="14401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864776" y="2060848"/>
            <a:ext cx="410445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800" b="1" dirty="0" smtClean="0">
                <a:latin typeface="Book Antiqua" pitchFamily="18" charset="0"/>
              </a:rPr>
              <a:t>TRAFFICO</a:t>
            </a:r>
            <a:endParaRPr lang="it-IT" sz="2800" b="1" dirty="0">
              <a:latin typeface="Book Antiqua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080800" y="2780928"/>
            <a:ext cx="367240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800" b="1" dirty="0" smtClean="0">
                <a:latin typeface="Book Antiqua" pitchFamily="18" charset="0"/>
              </a:rPr>
              <a:t>ATTERRAGGI</a:t>
            </a:r>
            <a:endParaRPr lang="it-IT" sz="2800" b="1" dirty="0">
              <a:latin typeface="Book Antiqua" pitchFamily="18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368825" y="3284984"/>
            <a:ext cx="3096344" cy="14401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3417462" y="3501009"/>
            <a:ext cx="295232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800" b="1" dirty="0" smtClean="0">
                <a:latin typeface="Book Antiqua" pitchFamily="18" charset="0"/>
              </a:rPr>
              <a:t>CONVENZIONI</a:t>
            </a:r>
            <a:endParaRPr lang="it-IT" sz="2800" b="1" dirty="0">
              <a:latin typeface="Book Antiqua" pitchFamily="18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728865" y="4005064"/>
            <a:ext cx="2376264" cy="14401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656857" y="4221491"/>
            <a:ext cx="2520280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600" b="1" dirty="0" smtClean="0">
                <a:latin typeface="Book Antiqua" pitchFamily="18" charset="0"/>
              </a:rPr>
              <a:t>CLIENTI</a:t>
            </a:r>
            <a:endParaRPr lang="it-IT" sz="2600" b="1" dirty="0">
              <a:latin typeface="Book Antiqua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088912" y="4725144"/>
            <a:ext cx="1656184" cy="14401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3800930" y="5589414"/>
            <a:ext cx="230425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800" b="1" dirty="0" smtClean="0">
                <a:latin typeface="Book Antiqua" pitchFamily="18" charset="0"/>
              </a:rPr>
              <a:t>APERTURE</a:t>
            </a:r>
            <a:endParaRPr lang="it-IT" sz="2800" b="1" dirty="0">
              <a:latin typeface="Book Antiqua" pitchFamily="18" charset="0"/>
            </a:endParaRPr>
          </a:p>
        </p:txBody>
      </p:sp>
      <p:sp>
        <p:nvSpPr>
          <p:cNvPr id="22" name="Freccia in giù 21"/>
          <p:cNvSpPr/>
          <p:nvPr/>
        </p:nvSpPr>
        <p:spPr>
          <a:xfrm>
            <a:off x="4710179" y="5013176"/>
            <a:ext cx="432049" cy="504056"/>
          </a:xfrm>
          <a:prstGeom prst="downArrow">
            <a:avLst/>
          </a:prstGeom>
          <a:solidFill>
            <a:srgbClr val="871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  <p:bldP spid="12" grpId="0" animBg="1"/>
      <p:bldP spid="13" grpId="0"/>
      <p:bldP spid="14" grpId="0"/>
      <p:bldP spid="15" grpId="0" animBg="1"/>
      <p:bldP spid="16" grpId="0"/>
      <p:bldP spid="17" grpId="0" animBg="1"/>
      <p:bldP spid="19" grpId="0"/>
      <p:bldP spid="20" grpId="0" animBg="1"/>
      <p:bldP spid="21" grpId="0"/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188740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SITO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www.taddiagroup.it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556792"/>
            <a:ext cx="990600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ANDAMENTO SITO 2016 vs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0" name="Picture 2" descr="C:\Users\Utente\Desktop\statistica sit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80592" y="2420991"/>
            <a:ext cx="7272808" cy="4298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188740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PRATICHE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ACQUISITE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268761"/>
            <a:ext cx="990600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ANDAMENTO PRATICHE 2016 vs 2017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O:\posta\publi&amp;mark\infortunistica_taddia\RIUNIONI\NAZIONALI\dic17\Asset Slide\Pratiche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4728" y="2060848"/>
            <a:ext cx="4799314" cy="4797152"/>
          </a:xfrm>
          <a:prstGeom prst="rect">
            <a:avLst/>
          </a:prstGeom>
          <a:noFill/>
        </p:spPr>
      </p:pic>
      <p:pic>
        <p:nvPicPr>
          <p:cNvPr id="3" name="Picture 3" descr="O:\posta\publi&amp;mark\infortunistica_taddia\RIUNIONI\NAZIONALI\dic17\Asset Slide\Pratiche\2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88905" y="3044360"/>
            <a:ext cx="2088232" cy="1464760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3573018"/>
            <a:ext cx="94174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&gt;20%</a:t>
            </a:r>
          </a:p>
          <a:p>
            <a:pPr algn="ctr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pratiche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2" name="Picture 4" descr="O:\posta\publi&amp;mark\infortunistica_taddia\RIUNIONI\NAZIONALI\dic17\Asset Slide\Pratiche\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88904" y="2744926"/>
            <a:ext cx="2513700" cy="2376262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1" y="3501010"/>
            <a:ext cx="97055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&gt;25%</a:t>
            </a:r>
          </a:p>
          <a:p>
            <a:pPr algn="ctr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Pratiche mortali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3" name="Picture 5" descr="O:\posta\publi&amp;mark\infortunistica_taddia\RIUNIONI\NAZIONALI\dic17\Asset Slide\Pratiche\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088905" y="2448026"/>
            <a:ext cx="2808311" cy="3474117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1" y="3573018"/>
            <a:ext cx="97055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&gt;40%</a:t>
            </a:r>
          </a:p>
          <a:p>
            <a:pPr algn="ctr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Importi onorari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4" name="Picture 6" descr="O:\posta\publi&amp;mark\infortunistica_taddia\RIUNIONI\NAZIONALI\dic17\Asset Slide\Pratiche\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088904" y="2132858"/>
            <a:ext cx="3149920" cy="4608511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0" y="3573018"/>
            <a:ext cx="990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&gt;40%</a:t>
            </a:r>
          </a:p>
          <a:p>
            <a:pPr algn="ctr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sorte clienti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0" y="3429000"/>
            <a:ext cx="9906000" cy="18620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1500" b="1" dirty="0" smtClean="0">
                <a:solidFill>
                  <a:srgbClr val="FF0000"/>
                </a:solidFill>
              </a:rPr>
              <a:t>30.390.000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endParaRPr lang="it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uiExpand="1" build="allAtOnce"/>
      <p:bldP spid="12" grpId="0"/>
      <p:bldP spid="12" grpId="1"/>
      <p:bldP spid="13" grpId="0"/>
      <p:bldP spid="13" grpId="1"/>
      <p:bldP spid="19" grpId="0"/>
      <p:bldP spid="19" grpId="1"/>
      <p:bldP spid="20" grpId="0"/>
      <p:bldP spid="20" grpId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MEDIASET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0" y="2852936"/>
            <a:ext cx="99060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6000" b="1" dirty="0" smtClean="0">
                <a:solidFill>
                  <a:schemeClr val="bg1"/>
                </a:solidFill>
                <a:latin typeface="Book Antiqua" pitchFamily="18" charset="0"/>
              </a:rPr>
              <a:t>INVESTIMENTO DEL GRUPPO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MEDIASET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8263"/>
            <a:ext cx="9906000" cy="55871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MEDIASET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61" y="1298263"/>
            <a:ext cx="9903278" cy="55871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MEDIASET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61" y="1313971"/>
            <a:ext cx="9903278" cy="55557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MEDIASET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C:\Users\Utente\Desktop\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180" y="1313971"/>
            <a:ext cx="9879640" cy="55557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949454"/>
            <a:ext cx="403244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8. Display </a:t>
            </a:r>
            <a:r>
              <a:rPr lang="it-IT" sz="2800" b="1" i="1" dirty="0" err="1" smtClean="0">
                <a:solidFill>
                  <a:schemeClr val="bg1"/>
                </a:solidFill>
              </a:rPr>
              <a:t>Porta-volantini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12777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Utente\Desktop\Display sx m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592" y="2195472"/>
            <a:ext cx="3425056" cy="4467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SPOT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0" y="4149080"/>
            <a:ext cx="99060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6000" b="1" dirty="0" smtClean="0">
                <a:solidFill>
                  <a:schemeClr val="bg1"/>
                </a:solidFill>
                <a:latin typeface="Book Antiqua" pitchFamily="18" charset="0"/>
              </a:rPr>
              <a:t>CON UNO SPOT ANCORA PIU’ INCISIVO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1556792"/>
            <a:ext cx="9906000" cy="24314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8000" b="1" dirty="0" smtClean="0">
                <a:solidFill>
                  <a:schemeClr val="bg1"/>
                </a:solidFill>
                <a:latin typeface="Book Antiqua" pitchFamily="18" charset="0"/>
              </a:rPr>
              <a:t>Anche nel 2018 </a:t>
            </a:r>
          </a:p>
          <a:p>
            <a:pPr algn="ctr"/>
            <a:r>
              <a:rPr lang="it-IT" sz="7200" b="1" dirty="0" smtClean="0">
                <a:solidFill>
                  <a:schemeClr val="bg1"/>
                </a:solidFill>
                <a:latin typeface="Book Antiqua" pitchFamily="18" charset="0"/>
              </a:rPr>
              <a:t>NOI SAREMO IN TV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sfondo ga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700008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bg1"/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088911" y="3717032"/>
            <a:ext cx="5817096" cy="28931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Book Antiqua" pitchFamily="18" charset="0"/>
              </a:rPr>
              <a:t>GARA NAZIONALE </a:t>
            </a:r>
            <a:r>
              <a:rPr lang="it-IT" sz="13800" b="1" dirty="0" smtClean="0">
                <a:solidFill>
                  <a:srgbClr val="FFC000"/>
                </a:solidFill>
                <a:latin typeface="Book Antiqua" pitchFamily="18" charset="0"/>
              </a:rPr>
              <a:t>2018</a:t>
            </a:r>
            <a:endParaRPr lang="it-IT" sz="4400" b="1" dirty="0">
              <a:solidFill>
                <a:srgbClr val="FFC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4" name="Picture 2" descr="C:\Users\Utente\Desktop\oscar.png"/>
          <p:cNvPicPr>
            <a:picLocks noChangeAspect="1" noChangeArrowheads="1"/>
          </p:cNvPicPr>
          <p:nvPr/>
        </p:nvPicPr>
        <p:blipFill>
          <a:blip r:embed="rId4" cstate="print">
            <a:lum bright="21000" contrast="-59000"/>
          </a:blip>
          <a:srcRect/>
          <a:stretch>
            <a:fillRect/>
          </a:stretch>
        </p:blipFill>
        <p:spPr bwMode="auto">
          <a:xfrm>
            <a:off x="344500" y="2132856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1196755"/>
            <a:ext cx="9906000" cy="11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REGOLAMENTO GARA NAZIONALE 2018</a:t>
            </a:r>
            <a:endParaRPr lang="it-IT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18" name="Picture 2" descr="C:\Users\Utente\Desktop\oscar.png"/>
          <p:cNvPicPr>
            <a:picLocks noChangeAspect="1" noChangeArrowheads="1"/>
          </p:cNvPicPr>
          <p:nvPr/>
        </p:nvPicPr>
        <p:blipFill>
          <a:blip r:embed="rId4" cstate="print">
            <a:lum bright="21000" contrast="-59000"/>
          </a:blip>
          <a:srcRect/>
          <a:stretch>
            <a:fillRect/>
          </a:stretch>
        </p:blipFill>
        <p:spPr bwMode="auto">
          <a:xfrm>
            <a:off x="-303576" y="2276872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1772874"/>
            <a:ext cx="9906000" cy="5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1469" tIns="80737" rIns="161469" bIns="80737">
            <a:spAutoFit/>
          </a:bodyPr>
          <a:lstStyle/>
          <a:p>
            <a:pPr algn="ctr">
              <a:defRPr/>
            </a:pPr>
            <a:r>
              <a:rPr lang="it-IT" sz="2800" i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RISERVATA AI </a:t>
            </a:r>
            <a:r>
              <a:rPr lang="it-IT" sz="2800" i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3 </a:t>
            </a:r>
            <a:r>
              <a:rPr lang="it-IT" sz="2800" i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MIGLIORI </a:t>
            </a:r>
            <a:r>
              <a:rPr lang="it-IT" sz="2800" i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AFFILIATI</a:t>
            </a:r>
            <a:endParaRPr lang="it-IT" sz="2800" i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19" name="Picture 2" descr="C:\Users\Utente\Desktop\oscar.png"/>
          <p:cNvPicPr>
            <a:picLocks noChangeAspect="1" noChangeArrowheads="1"/>
          </p:cNvPicPr>
          <p:nvPr/>
        </p:nvPicPr>
        <p:blipFill>
          <a:blip r:embed="rId4" cstate="print">
            <a:lum bright="21000" contrast="-59000"/>
          </a:blip>
          <a:srcRect/>
          <a:stretch>
            <a:fillRect/>
          </a:stretch>
        </p:blipFill>
        <p:spPr bwMode="auto">
          <a:xfrm>
            <a:off x="-879645" y="2564904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2636912"/>
            <a:ext cx="9906000" cy="3888928"/>
          </a:xfrm>
          <a:prstGeom prst="rect">
            <a:avLst/>
          </a:prstGeom>
          <a:solidFill>
            <a:schemeClr val="bg1">
              <a:alpha val="41176"/>
            </a:schemeClr>
          </a:solidFill>
          <a:ln w="9525">
            <a:noFill/>
            <a:miter lim="800000"/>
            <a:headEnd/>
            <a:tailEnd/>
          </a:ln>
        </p:spPr>
        <p:txBody>
          <a:bodyPr lIns="161469" tIns="80737" rIns="161469" bIns="80737"/>
          <a:lstStyle/>
          <a:p>
            <a:pPr>
              <a:buFont typeface="Arial" charset="0"/>
              <a:buChar char="•"/>
            </a:pPr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Maggior incremento pratiche/fatturato</a:t>
            </a:r>
          </a:p>
          <a:p>
            <a:pPr>
              <a:buFont typeface="Arial" charset="0"/>
              <a:buChar char="•"/>
            </a:pPr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Rapporto </a:t>
            </a: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del 60% di pratiche con danno fisico e 40% di pratiche </a:t>
            </a:r>
            <a:endParaRPr lang="it-IT" altLang="it-IT" sz="2500" b="1" dirty="0" smtClean="0">
              <a:solidFill>
                <a:srgbClr val="FFC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  <a:p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con </a:t>
            </a: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danno materiale. </a:t>
            </a:r>
          </a:p>
          <a:p>
            <a:pPr>
              <a:buFontTx/>
              <a:buChar char="•"/>
            </a:pP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I dati dei nuovi affiliati </a:t>
            </a:r>
            <a:endParaRPr lang="it-IT" altLang="it-IT" sz="2500" b="1" dirty="0" smtClean="0">
              <a:solidFill>
                <a:srgbClr val="FFC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  <a:p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(</a:t>
            </a: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non essendo disponibili i dati relativi all’anno precedente) </a:t>
            </a:r>
            <a:endParaRPr lang="it-IT" altLang="it-IT" sz="2500" b="1" dirty="0" smtClean="0">
              <a:solidFill>
                <a:srgbClr val="FFC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  <a:p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sono </a:t>
            </a: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conteggiati a parte in modo da consentire la partecipazione.</a:t>
            </a:r>
          </a:p>
          <a:p>
            <a:pPr>
              <a:buFontTx/>
              <a:buChar char="•"/>
            </a:pP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La documentazione deve pervenire ogni mese </a:t>
            </a:r>
            <a:endParaRPr lang="it-IT" altLang="it-IT" sz="2500" b="1" dirty="0" smtClean="0">
              <a:solidFill>
                <a:srgbClr val="FFC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  <a:p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(</a:t>
            </a: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pena esclusione dalla gara),  su appositi moduli.</a:t>
            </a:r>
          </a:p>
          <a:p>
            <a:pPr>
              <a:buFontTx/>
              <a:buChar char="•"/>
            </a:pP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Sono esclusi dalla gara gli affiliati non regolari con i pagamenti. </a:t>
            </a:r>
          </a:p>
          <a:p>
            <a:pPr algn="r"/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La gara si apre </a:t>
            </a:r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l’1/01/2018 </a:t>
            </a:r>
            <a:r>
              <a:rPr lang="it-IT" altLang="it-IT" sz="2500" b="1" dirty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e si chiude  </a:t>
            </a:r>
            <a:r>
              <a:rPr lang="it-IT" altLang="it-IT" sz="2500" b="1" dirty="0" smtClean="0">
                <a:solidFill>
                  <a:srgbClr val="FFC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il 28/10/2018</a:t>
            </a:r>
            <a:endParaRPr lang="it-IT" altLang="it-IT" sz="2500" b="1" dirty="0">
              <a:solidFill>
                <a:srgbClr val="FFC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O:\posta\publi&amp;mark\infortunistica_taddia\RIUNIONI\NAZIONALI\dic17\Coupon Crociera\Asset\msc-crociere-msc-magnifica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9906000" cy="6561472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124744"/>
            <a:ext cx="9906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b="1" dirty="0" smtClean="0">
                <a:solidFill>
                  <a:schemeClr val="bg1"/>
                </a:solidFill>
                <a:latin typeface="Myriad Pro" pitchFamily="34" charset="0"/>
              </a:rPr>
              <a:t>RIUNIONE NAZIONALE 2018 </a:t>
            </a:r>
            <a:r>
              <a:rPr lang="it-IT" sz="3600" b="1" dirty="0" err="1" smtClean="0">
                <a:solidFill>
                  <a:schemeClr val="bg1"/>
                </a:solidFill>
                <a:latin typeface="Myriad Pro" pitchFamily="34" charset="0"/>
              </a:rPr>
              <a:t>IN…</a:t>
            </a:r>
            <a:r>
              <a:rPr lang="it-IT" sz="3600" b="1" dirty="0" smtClean="0">
                <a:solidFill>
                  <a:schemeClr val="bg1"/>
                </a:solidFill>
                <a:latin typeface="Myriad Pro" pitchFamily="34" charset="0"/>
              </a:rPr>
              <a:t>?</a:t>
            </a:r>
            <a:endParaRPr lang="it-IT" sz="4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465167" y="1844826"/>
            <a:ext cx="3240361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 smtClean="0">
                <a:solidFill>
                  <a:schemeClr val="bg1"/>
                </a:solidFill>
              </a:rPr>
              <a:t>CROCIERA MSC MAGNIFICA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0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O:\posta\publi&amp;mark\infortunistica_taddia\RIUNIONI\NAZIONALI\dic17\Coupon Crociera\Asset\msc-crociere-msc-magnifica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12" y="1412778"/>
            <a:ext cx="4025147" cy="26661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520951" y="1412776"/>
            <a:ext cx="538504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800" b="1" dirty="0" smtClean="0">
                <a:solidFill>
                  <a:schemeClr val="bg1"/>
                </a:solidFill>
                <a:latin typeface="Myriad Pro" pitchFamily="34" charset="0"/>
              </a:rPr>
              <a:t>LE DESTINAZIONI</a:t>
            </a:r>
          </a:p>
          <a:p>
            <a:pPr algn="ctr">
              <a:defRPr/>
            </a:pPr>
            <a:r>
              <a:rPr lang="it-IT" sz="4800" b="1" dirty="0" smtClean="0">
                <a:solidFill>
                  <a:schemeClr val="bg1"/>
                </a:solidFill>
                <a:latin typeface="Myriad Pro" pitchFamily="34" charset="0"/>
              </a:rPr>
              <a:t>DA SOGNO</a:t>
            </a:r>
          </a:p>
          <a:p>
            <a:pPr algn="ctr">
              <a:defRPr/>
            </a:pPr>
            <a:r>
              <a:rPr lang="it-IT" sz="2800" b="1" dirty="0" smtClean="0">
                <a:solidFill>
                  <a:schemeClr val="bg1"/>
                </a:solidFill>
                <a:latin typeface="Myriad Pro" pitchFamily="34" charset="0"/>
              </a:rPr>
              <a:t>Dal 31.10.2018 al 03.11.2018 </a:t>
            </a:r>
          </a:p>
          <a:p>
            <a:pPr algn="ctr">
              <a:defRPr/>
            </a:pPr>
            <a:endParaRPr lang="it-IT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 rot="21140292">
            <a:off x="476313" y="5597449"/>
            <a:ext cx="242740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2" name="Picture 4" descr="O:\posta\publi&amp;mark\infortunistica_taddia\RIUNIONI\NAZIONALI\dic17\Coupon Crociera\Asset\genova-1024x681-696x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6606">
            <a:off x="371042" y="4522592"/>
            <a:ext cx="2453955" cy="1632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Rettangolo 12"/>
          <p:cNvSpPr/>
          <p:nvPr/>
        </p:nvSpPr>
        <p:spPr>
          <a:xfrm rot="392692">
            <a:off x="3419448" y="5785914"/>
            <a:ext cx="2559724" cy="88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3" descr="O:\posta\publi&amp;mark\infortunistica_taddia\RIUNIONI\NAZIONALI\dic17\Coupon Crociera\Asset\barcellona-informazioni-general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1905">
            <a:off x="3523765" y="4495433"/>
            <a:ext cx="2570887" cy="17139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ettangolo 13"/>
          <p:cNvSpPr/>
          <p:nvPr/>
        </p:nvSpPr>
        <p:spPr>
          <a:xfrm rot="20932097">
            <a:off x="6943553" y="5452990"/>
            <a:ext cx="2512951" cy="1087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2" descr="O:\posta\publi&amp;mark\infortunistica_taddia\RIUNIONI\NAZIONALI\dic17\Coupon Crociera\Asset\Pastre-Denys-Vieux-port-nuit-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95804">
            <a:off x="6757415" y="4142204"/>
            <a:ext cx="2561571" cy="19211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asellaDiTesto 9"/>
          <p:cNvSpPr txBox="1"/>
          <p:nvPr/>
        </p:nvSpPr>
        <p:spPr>
          <a:xfrm rot="21166993">
            <a:off x="477371" y="6090640"/>
            <a:ext cx="2402667" cy="5420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irstream" pitchFamily="2" charset="0"/>
              </a:rPr>
              <a:t>Genova</a:t>
            </a:r>
            <a:endParaRPr lang="it-IT" sz="2800" b="1" dirty="0">
              <a:latin typeface="Airstream" pitchFamily="2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 rot="371470">
            <a:off x="3390948" y="6175343"/>
            <a:ext cx="2435385" cy="5420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irstream" pitchFamily="2" charset="0"/>
              </a:rPr>
              <a:t>Barcellona</a:t>
            </a:r>
            <a:endParaRPr lang="it-IT" sz="2800" b="1" dirty="0">
              <a:latin typeface="Airstream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 rot="21012139">
            <a:off x="6991777" y="6067910"/>
            <a:ext cx="2437661" cy="5420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irstream" pitchFamily="2" charset="0"/>
              </a:rPr>
              <a:t>Marsiglia</a:t>
            </a:r>
            <a:endParaRPr lang="it-IT" sz="2800" b="1" dirty="0">
              <a:latin typeface="Airstream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2" grpId="0" animBg="1"/>
      <p:bldP spid="13" grpId="0" animBg="1"/>
      <p:bldP spid="14" grpId="0" animBg="1"/>
      <p:bldP spid="10" grpId="0"/>
      <p:bldP spid="16" grpId="0"/>
      <p:bldP spid="17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196752"/>
            <a:ext cx="990600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800" b="1" dirty="0" smtClean="0">
                <a:solidFill>
                  <a:schemeClr val="bg1"/>
                </a:solidFill>
                <a:latin typeface="Myriad Pro" pitchFamily="34" charset="0"/>
              </a:rPr>
              <a:t>LE CABINE</a:t>
            </a:r>
          </a:p>
        </p:txBody>
      </p:sp>
      <p:pic>
        <p:nvPicPr>
          <p:cNvPr id="4" name="Picture 2" descr="C:\Users\Utente\Desktop\interna be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553" y="2132857"/>
            <a:ext cx="1728192" cy="1152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Utente\Desktop\est vista par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553" y="3328188"/>
            <a:ext cx="1728192" cy="1036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C:\Users\Utente\Desktop\vista ma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552" y="4401814"/>
            <a:ext cx="1728192" cy="9714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C:\Users\Utente\Desktop\msc-crociere-msc-magnifica-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552" y="5452644"/>
            <a:ext cx="1728192" cy="11447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asellaDiTesto 20"/>
          <p:cNvSpPr txBox="1"/>
          <p:nvPr/>
        </p:nvSpPr>
        <p:spPr>
          <a:xfrm>
            <a:off x="3008784" y="2420888"/>
            <a:ext cx="689721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CABINA INTERNA BELLA   </a:t>
            </a:r>
            <a:r>
              <a:rPr lang="it-IT" sz="2800" b="1" dirty="0" smtClean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€ 159,00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*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sym typeface="Wingdings" pitchFamily="2" charset="2"/>
              </a:rPr>
              <a:t>p.p.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008784" y="3284984"/>
            <a:ext cx="689721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CABINA ESTERNA   </a:t>
            </a:r>
            <a:r>
              <a:rPr lang="it-IT" sz="2800" b="1" dirty="0" smtClean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€ 209,00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*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sym typeface="Wingdings" pitchFamily="2" charset="2"/>
              </a:rPr>
              <a:t>p.p.</a:t>
            </a:r>
            <a:endParaRPr lang="it-IT" sz="20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it-IT" sz="2800" b="1" dirty="0" smtClean="0">
                <a:solidFill>
                  <a:schemeClr val="bg1"/>
                </a:solidFill>
                <a:sym typeface="Wingdings" pitchFamily="2" charset="2"/>
              </a:rPr>
              <a:t>CON VISTA PARZIALE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008784" y="4581128"/>
            <a:ext cx="689721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CABINA VISTA MARE  </a:t>
            </a:r>
            <a:r>
              <a:rPr lang="it-IT" sz="2800" b="1" dirty="0" smtClean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€ 229,00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*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sym typeface="Wingdings" pitchFamily="2" charset="2"/>
              </a:rPr>
              <a:t>p.p.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008784" y="5733256"/>
            <a:ext cx="689721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CABINA CON BALCONE  </a:t>
            </a:r>
            <a:r>
              <a:rPr lang="it-IT" sz="2800" b="1" dirty="0" smtClean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€ 259,00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*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sym typeface="Wingdings" pitchFamily="2" charset="2"/>
              </a:rPr>
              <a:t>p.p.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961112" y="6381328"/>
            <a:ext cx="39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chemeClr val="bg1"/>
                </a:solidFill>
              </a:rPr>
              <a:t>*€ 90 di Tasse a persona 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21" grpId="0"/>
      <p:bldP spid="22" grpId="0"/>
      <p:bldP spid="23" grpId="0"/>
      <p:bldP spid="24" grpId="0"/>
      <p:bldP spid="25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196752"/>
            <a:ext cx="990600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800" b="1" dirty="0" smtClean="0">
                <a:solidFill>
                  <a:schemeClr val="bg1"/>
                </a:solidFill>
                <a:latin typeface="Myriad Pro" pitchFamily="34" charset="0"/>
              </a:rPr>
              <a:t>LE CABINE</a:t>
            </a:r>
          </a:p>
        </p:txBody>
      </p:sp>
      <p:pic>
        <p:nvPicPr>
          <p:cNvPr id="4" name="Picture 2" descr="C:\Users\Utente\Desktop\interna bell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20553" y="2252417"/>
            <a:ext cx="1728192" cy="9130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asellaDiTesto 20"/>
          <p:cNvSpPr txBox="1"/>
          <p:nvPr/>
        </p:nvSpPr>
        <p:spPr>
          <a:xfrm>
            <a:off x="3008784" y="2420888"/>
            <a:ext cx="689721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SUITE   </a:t>
            </a:r>
            <a:r>
              <a:rPr lang="it-IT" sz="2800" b="1" dirty="0" smtClean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€ 539,00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*</a:t>
            </a:r>
            <a:r>
              <a:rPr lang="it-IT" sz="32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sym typeface="Wingdings" pitchFamily="2" charset="2"/>
              </a:rPr>
              <a:t>p.p.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961112" y="6381328"/>
            <a:ext cx="39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chemeClr val="bg1"/>
                </a:solidFill>
              </a:rPr>
              <a:t>*€ 90 di Tasse a persona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1" y="3933056"/>
            <a:ext cx="990600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800" b="1" dirty="0" smtClean="0">
                <a:solidFill>
                  <a:schemeClr val="bg1"/>
                </a:solidFill>
                <a:latin typeface="Myriad Pro" pitchFamily="34" charset="0"/>
              </a:rPr>
              <a:t>ACCONTO DEL 30% PER BLOCCARE LA MINI CROCIERA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21" grpId="0"/>
      <p:bldP spid="25" grpId="0"/>
      <p:bldP spid="16" grpId="0" autoUpdateAnimBg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4" name="Immagine 13" descr="sp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480" y="3212976"/>
            <a:ext cx="3960440" cy="2227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268760"/>
            <a:ext cx="9906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800" i="1" dirty="0" smtClean="0">
                <a:solidFill>
                  <a:schemeClr val="bg1"/>
                </a:solidFill>
                <a:latin typeface="Myriad Pro" pitchFamily="34" charset="0"/>
              </a:rPr>
              <a:t>PREMI IN CROCIERA MSC</a:t>
            </a:r>
            <a:endParaRPr lang="it-IT" sz="4800" i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520952" y="2780928"/>
            <a:ext cx="5385055" cy="3600400"/>
          </a:xfrm>
          <a:prstGeom prst="rect">
            <a:avLst/>
          </a:prstGeom>
          <a:solidFill>
            <a:schemeClr val="bg1">
              <a:alpha val="2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>
              <a:buFont typeface="Arial" pitchFamily="34" charset="0"/>
              <a:buChar char="•"/>
              <a:defRPr/>
            </a:pPr>
            <a:r>
              <a:rPr lang="it-IT" sz="4000" b="1" dirty="0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r>
              <a:rPr lang="it-IT" sz="4000" b="1" dirty="0">
                <a:solidFill>
                  <a:schemeClr val="bg1"/>
                </a:solidFill>
                <a:latin typeface="Myriad Pro" pitchFamily="34" charset="0"/>
              </a:rPr>
              <a:t>° </a:t>
            </a:r>
            <a:r>
              <a:rPr lang="it-IT" sz="2000" b="1" dirty="0">
                <a:solidFill>
                  <a:schemeClr val="bg1"/>
                </a:solidFill>
                <a:latin typeface="Myriad Pro" pitchFamily="34" charset="0"/>
              </a:rPr>
              <a:t>classificato </a:t>
            </a:r>
            <a:r>
              <a:rPr lang="it-IT" sz="2000" b="1" dirty="0" smtClean="0">
                <a:solidFill>
                  <a:schemeClr val="bg1"/>
                </a:solidFill>
                <a:latin typeface="Myriad Pro" pitchFamily="34" charset="0"/>
              </a:rPr>
              <a:t>Cabina Vista Mare </a:t>
            </a:r>
            <a:r>
              <a:rPr lang="it-IT" b="1" dirty="0">
                <a:solidFill>
                  <a:schemeClr val="bg1"/>
                </a:solidFill>
                <a:latin typeface="Myriad Pro" pitchFamily="34" charset="0"/>
              </a:rPr>
              <a:t> </a:t>
            </a:r>
            <a:endParaRPr lang="it-IT" sz="2400" b="1" dirty="0">
              <a:solidFill>
                <a:schemeClr val="bg1"/>
              </a:solidFill>
              <a:latin typeface="Myriad Pro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sz="4000" b="1" dirty="0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r>
              <a:rPr lang="it-IT" sz="4000" b="1" dirty="0">
                <a:solidFill>
                  <a:schemeClr val="bg1"/>
                </a:solidFill>
                <a:latin typeface="Myriad Pro" pitchFamily="34" charset="0"/>
              </a:rPr>
              <a:t>° </a:t>
            </a:r>
            <a:r>
              <a:rPr lang="it-IT" sz="2000" b="1" dirty="0">
                <a:solidFill>
                  <a:schemeClr val="bg1"/>
                </a:solidFill>
                <a:latin typeface="Myriad Pro" pitchFamily="34" charset="0"/>
              </a:rPr>
              <a:t>classificato </a:t>
            </a:r>
            <a:r>
              <a:rPr lang="it-IT" sz="2000" b="1" dirty="0" smtClean="0">
                <a:solidFill>
                  <a:schemeClr val="bg1"/>
                </a:solidFill>
                <a:latin typeface="Myriad Pro" pitchFamily="34" charset="0"/>
              </a:rPr>
              <a:t>Cabina Esterna Bella</a:t>
            </a:r>
            <a:r>
              <a:rPr lang="it-IT" sz="2000" b="1" dirty="0">
                <a:solidFill>
                  <a:schemeClr val="bg1"/>
                </a:solidFill>
                <a:latin typeface="Myriad Pro" pitchFamily="34" charset="0"/>
              </a:rPr>
              <a:t> 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r>
              <a:rPr lang="it-IT" sz="4000" b="1" dirty="0">
                <a:solidFill>
                  <a:schemeClr val="bg1"/>
                </a:solidFill>
                <a:latin typeface="Myriad Pro" pitchFamily="34" charset="0"/>
              </a:rPr>
              <a:t>° </a:t>
            </a:r>
            <a:r>
              <a:rPr lang="it-IT" sz="2000" b="1" dirty="0">
                <a:solidFill>
                  <a:schemeClr val="bg1"/>
                </a:solidFill>
                <a:latin typeface="Myriad Pro" pitchFamily="34" charset="0"/>
              </a:rPr>
              <a:t>classificato </a:t>
            </a:r>
            <a:r>
              <a:rPr lang="it-IT" sz="2000" b="1" dirty="0" smtClean="0">
                <a:solidFill>
                  <a:schemeClr val="bg1"/>
                </a:solidFill>
                <a:latin typeface="Myriad Pro" pitchFamily="34" charset="0"/>
              </a:rPr>
              <a:t>Cabina Interna Bella</a:t>
            </a:r>
          </a:p>
          <a:p>
            <a:pPr>
              <a:defRPr/>
            </a:pPr>
            <a:endParaRPr lang="it-IT" sz="2000" dirty="0" smtClean="0">
              <a:solidFill>
                <a:schemeClr val="bg1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it-IT" sz="2000" dirty="0" smtClean="0">
                <a:solidFill>
                  <a:schemeClr val="bg1"/>
                </a:solidFill>
                <a:latin typeface="Myriad Pro" pitchFamily="34" charset="0"/>
              </a:rPr>
              <a:t>Soggiorno in cabina per una persona </a:t>
            </a:r>
            <a:endParaRPr lang="it-IT" sz="2000" dirty="0">
              <a:solidFill>
                <a:schemeClr val="bg1"/>
              </a:solidFill>
              <a:latin typeface="Myriad Pro" pitchFamily="34" charset="0"/>
            </a:endParaRPr>
          </a:p>
          <a:p>
            <a:pPr>
              <a:defRPr/>
            </a:pPr>
            <a:endParaRPr lang="it-IT" dirty="0" smtClean="0">
              <a:solidFill>
                <a:schemeClr val="bg1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it-IT" dirty="0" smtClean="0">
                <a:solidFill>
                  <a:schemeClr val="bg1"/>
                </a:solidFill>
                <a:latin typeface="Myriad Pro" pitchFamily="34" charset="0"/>
              </a:rPr>
              <a:t>(</a:t>
            </a:r>
            <a:r>
              <a:rPr lang="it-IT" u="none" dirty="0" smtClean="0">
                <a:solidFill>
                  <a:schemeClr val="bg1"/>
                </a:solidFill>
                <a:latin typeface="Myriad Pro" pitchFamily="34" charset="0"/>
              </a:rPr>
              <a:t>Premio </a:t>
            </a:r>
            <a:r>
              <a:rPr lang="it-IT" u="none" dirty="0">
                <a:solidFill>
                  <a:schemeClr val="bg1"/>
                </a:solidFill>
                <a:latin typeface="Myriad Pro" pitchFamily="34" charset="0"/>
              </a:rPr>
              <a:t>valido per </a:t>
            </a:r>
            <a:r>
              <a:rPr lang="it-IT" u="none" dirty="0" smtClean="0">
                <a:solidFill>
                  <a:schemeClr val="bg1"/>
                </a:solidFill>
                <a:latin typeface="Myriad Pro" pitchFamily="34" charset="0"/>
              </a:rPr>
              <a:t>la Riunione Nazionale 2018 in Crociera)</a:t>
            </a:r>
            <a:endParaRPr lang="it-IT" u="none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nimBg="1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O:\posta\publi&amp;mark\infortunistica_taddia\RIUNIONI\NAZIONALI\dic17\Coupon Crociera\Asset\msc-crociere-msc-magnifica-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72265" y="764704"/>
            <a:ext cx="6561472" cy="6561472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124744"/>
            <a:ext cx="9906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b="1" dirty="0" smtClean="0">
                <a:solidFill>
                  <a:schemeClr val="bg1"/>
                </a:solidFill>
                <a:latin typeface="Myriad Pro" pitchFamily="34" charset="0"/>
              </a:rPr>
              <a:t>E TU PARTECIPERAI?</a:t>
            </a:r>
            <a:endParaRPr lang="it-IT" sz="4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 rot="20473640">
            <a:off x="61416" y="3065571"/>
            <a:ext cx="3645285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chemeClr val="bg1"/>
                </a:solidFill>
              </a:rPr>
              <a:t>VIA ALLE ADESIONI!</a:t>
            </a:r>
            <a:endParaRPr lang="it-IT" sz="5400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931813">
            <a:off x="6092402" y="2228795"/>
            <a:ext cx="3645285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chemeClr val="bg1"/>
                </a:solidFill>
              </a:rPr>
              <a:t>VIA ALLE ADESIONI!</a:t>
            </a:r>
            <a:endParaRPr lang="it-IT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0" grpId="0"/>
      <p:bldP spid="11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Desktop\TADDIA AWARD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906000" cy="703940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bg1"/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2492898"/>
            <a:ext cx="9906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7200" b="1" dirty="0" smtClean="0">
                <a:solidFill>
                  <a:srgbClr val="FFFF00"/>
                </a:solidFill>
              </a:rPr>
              <a:t>10 affiliati su 100</a:t>
            </a:r>
            <a:endParaRPr lang="it-IT" sz="7200" b="1" dirty="0">
              <a:solidFill>
                <a:srgbClr val="FFFF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3" y="1628801"/>
            <a:ext cx="970552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Quanti affiliati hanno acquistato il Kit?</a:t>
            </a:r>
            <a:endParaRPr lang="it-IT" sz="4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Utente\Desktop\le-3-piu-diffuse-cause-del-malcontento-dei-dipenden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712" y="3861048"/>
            <a:ext cx="5112569" cy="25562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2017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025015" y="2348880"/>
            <a:ext cx="4608512" cy="18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2 </a:t>
            </a:r>
            <a:r>
              <a:rPr lang="it-IT" sz="4400" dirty="0">
                <a:solidFill>
                  <a:schemeClr val="bg1"/>
                </a:solidFill>
                <a:latin typeface="Myriad Pro" pitchFamily="34" charset="0"/>
              </a:rPr>
              <a:t>giorni </a:t>
            </a: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/1 notte</a:t>
            </a:r>
            <a:endParaRPr lang="it-IT" sz="4400" dirty="0">
              <a:solidFill>
                <a:schemeClr val="bg1"/>
              </a:solidFill>
              <a:latin typeface="Myriad Pro" pitchFamily="34" charset="0"/>
            </a:endParaRPr>
          </a:p>
          <a:p>
            <a:pPr algn="ctr">
              <a:defRPr/>
            </a:pPr>
            <a:r>
              <a:rPr lang="it-IT" sz="2400" dirty="0">
                <a:solidFill>
                  <a:schemeClr val="bg1"/>
                </a:solidFill>
                <a:latin typeface="Myriad Pro" pitchFamily="34" charset="0"/>
              </a:rPr>
              <a:t> </a:t>
            </a: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per due persone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con pernottamento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e prima colazione</a:t>
            </a:r>
          </a:p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(</a:t>
            </a:r>
            <a:r>
              <a:rPr lang="it-IT" sz="1600" dirty="0">
                <a:solidFill>
                  <a:schemeClr val="bg1"/>
                </a:solidFill>
                <a:latin typeface="Myriad Pro" pitchFamily="34" charset="0"/>
              </a:rPr>
              <a:t>Meta e periodo a scelta da </a:t>
            </a: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catalogo)</a:t>
            </a:r>
          </a:p>
          <a:p>
            <a:pPr algn="ctr">
              <a:defRPr/>
            </a:pPr>
            <a:r>
              <a:rPr lang="it-IT" sz="1400" dirty="0" smtClean="0">
                <a:solidFill>
                  <a:schemeClr val="bg1"/>
                </a:solidFill>
                <a:latin typeface="Myriad Pro" pitchFamily="34" charset="0"/>
              </a:rPr>
              <a:t>Premio </a:t>
            </a:r>
            <a:r>
              <a:rPr lang="it-IT" sz="1400" dirty="0">
                <a:solidFill>
                  <a:schemeClr val="bg1"/>
                </a:solidFill>
                <a:latin typeface="Myriad Pro" pitchFamily="34" charset="0"/>
              </a:rPr>
              <a:t>valido per un anno salvo disponibilità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097016" y="4725144"/>
            <a:ext cx="4680520" cy="720080"/>
          </a:xfrm>
          <a:prstGeom prst="rect">
            <a:avLst/>
          </a:prstGeom>
          <a:solidFill>
            <a:schemeClr val="bg1">
              <a:alpha val="25882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b="1" dirty="0" smtClean="0">
                <a:solidFill>
                  <a:srgbClr val="002060"/>
                </a:solidFill>
                <a:latin typeface="Myriad Pro" pitchFamily="34" charset="0"/>
              </a:rPr>
              <a:t>Michele </a:t>
            </a:r>
            <a:r>
              <a:rPr lang="it-IT" sz="3600" b="1" dirty="0" err="1" smtClean="0">
                <a:solidFill>
                  <a:srgbClr val="002060"/>
                </a:solidFill>
                <a:latin typeface="Myriad Pro" pitchFamily="34" charset="0"/>
              </a:rPr>
              <a:t>Nardoni</a:t>
            </a:r>
            <a:endParaRPr lang="it-IT" sz="3600" b="1" dirty="0">
              <a:solidFill>
                <a:srgbClr val="002060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it-IT" sz="4000" dirty="0" smtClean="0">
                <a:solidFill>
                  <a:schemeClr val="bg1"/>
                </a:solidFill>
                <a:latin typeface="Myriad Pro" pitchFamily="34" charset="0"/>
              </a:rPr>
              <a:t>Affiliato di </a:t>
            </a: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Ceccano</a:t>
            </a:r>
            <a:endParaRPr lang="it-IT" sz="4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76540" y="1125147"/>
            <a:ext cx="8612257" cy="49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i="1" dirty="0" smtClean="0">
                <a:solidFill>
                  <a:schemeClr val="bg1"/>
                </a:solidFill>
                <a:latin typeface="Myriad Pro Black" pitchFamily="34" charset="0"/>
              </a:rPr>
              <a:t>IV </a:t>
            </a:r>
            <a:r>
              <a:rPr lang="it-IT" sz="4400" i="1" dirty="0">
                <a:solidFill>
                  <a:schemeClr val="bg1"/>
                </a:solidFill>
                <a:latin typeface="Myriad Pro Black" pitchFamily="34" charset="0"/>
              </a:rPr>
              <a:t>PREMIO </a:t>
            </a:r>
            <a:endParaRPr lang="it-IT" sz="4400" i="1" dirty="0" smtClean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r>
              <a:rPr lang="it-IT" sz="2800" i="1" dirty="0" smtClean="0">
                <a:solidFill>
                  <a:schemeClr val="bg1"/>
                </a:solidFill>
                <a:latin typeface="Myriad Pro Black" pitchFamily="34" charset="0"/>
              </a:rPr>
              <a:t>SOGGIORNO </a:t>
            </a:r>
            <a:r>
              <a:rPr lang="it-IT" sz="2800" i="1" dirty="0">
                <a:solidFill>
                  <a:schemeClr val="bg1"/>
                </a:solidFill>
                <a:latin typeface="Myriad Pro Black" pitchFamily="34" charset="0"/>
              </a:rPr>
              <a:t>da SOGNO</a:t>
            </a:r>
            <a:endParaRPr lang="it-IT" sz="3600" i="1" dirty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endParaRPr lang="it-IT" sz="8800" i="1" dirty="0">
              <a:solidFill>
                <a:schemeClr val="accent2">
                  <a:lumMod val="75000"/>
                </a:schemeClr>
              </a:solidFill>
              <a:latin typeface="Myriad Pro Black" pitchFamily="34" charset="0"/>
            </a:endParaRPr>
          </a:p>
        </p:txBody>
      </p:sp>
      <p:pic>
        <p:nvPicPr>
          <p:cNvPr id="11" name="Immagine 10" descr="ermess2.jpg"/>
          <p:cNvPicPr>
            <a:picLocks noChangeAspect="1"/>
          </p:cNvPicPr>
          <p:nvPr/>
        </p:nvPicPr>
        <p:blipFill>
          <a:blip r:embed="rId4" cstate="print"/>
          <a:srcRect l="11222" t="2558" r="18495"/>
          <a:stretch>
            <a:fillRect/>
          </a:stretch>
        </p:blipFill>
        <p:spPr>
          <a:xfrm>
            <a:off x="488509" y="2852936"/>
            <a:ext cx="418115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2" descr="C:\Users\Utente\Desktop\osc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43635" y="2564904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2017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3" name="Immagine 12" descr="ermess.jpg"/>
          <p:cNvPicPr>
            <a:picLocks noChangeAspect="1"/>
          </p:cNvPicPr>
          <p:nvPr/>
        </p:nvPicPr>
        <p:blipFill>
          <a:blip r:embed="rId4" cstate="print"/>
          <a:srcRect l="11814" t="8540" r="21936" b="-97"/>
          <a:stretch>
            <a:fillRect/>
          </a:stretch>
        </p:blipFill>
        <p:spPr>
          <a:xfrm>
            <a:off x="488511" y="2778811"/>
            <a:ext cx="4320480" cy="2954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025015" y="2348880"/>
            <a:ext cx="4608512" cy="18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dirty="0">
                <a:solidFill>
                  <a:schemeClr val="bg1"/>
                </a:solidFill>
                <a:latin typeface="Myriad Pro" pitchFamily="34" charset="0"/>
              </a:rPr>
              <a:t>3 giorni /2 notti</a:t>
            </a:r>
          </a:p>
          <a:p>
            <a:pPr algn="ctr">
              <a:defRPr/>
            </a:pPr>
            <a:r>
              <a:rPr lang="it-IT" sz="2400" dirty="0">
                <a:solidFill>
                  <a:schemeClr val="bg1"/>
                </a:solidFill>
                <a:latin typeface="Myriad Pro" pitchFamily="34" charset="0"/>
              </a:rPr>
              <a:t> </a:t>
            </a: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per due persone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con pernottamento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e prima colazione</a:t>
            </a:r>
          </a:p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(</a:t>
            </a:r>
            <a:r>
              <a:rPr lang="it-IT" sz="1600" dirty="0">
                <a:solidFill>
                  <a:schemeClr val="bg1"/>
                </a:solidFill>
                <a:latin typeface="Myriad Pro" pitchFamily="34" charset="0"/>
              </a:rPr>
              <a:t>Meta e periodo a scelta da </a:t>
            </a: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catalogo)</a:t>
            </a:r>
          </a:p>
          <a:p>
            <a:pPr algn="ctr">
              <a:defRPr/>
            </a:pPr>
            <a:r>
              <a:rPr lang="it-IT" sz="1400" dirty="0" smtClean="0">
                <a:solidFill>
                  <a:schemeClr val="bg1"/>
                </a:solidFill>
                <a:latin typeface="Myriad Pro" pitchFamily="34" charset="0"/>
              </a:rPr>
              <a:t>Premio </a:t>
            </a:r>
            <a:r>
              <a:rPr lang="it-IT" sz="1400" dirty="0">
                <a:solidFill>
                  <a:schemeClr val="bg1"/>
                </a:solidFill>
                <a:latin typeface="Myriad Pro" pitchFamily="34" charset="0"/>
              </a:rPr>
              <a:t>valido per un anno salvo disponibilità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241219" y="4725144"/>
            <a:ext cx="4248473" cy="1224136"/>
          </a:xfrm>
          <a:prstGeom prst="rect">
            <a:avLst/>
          </a:prstGeom>
          <a:solidFill>
            <a:schemeClr val="bg1">
              <a:alpha val="25882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b="1" dirty="0" smtClean="0">
                <a:solidFill>
                  <a:srgbClr val="002060"/>
                </a:solidFill>
                <a:latin typeface="Myriad Pro" pitchFamily="34" charset="0"/>
              </a:rPr>
              <a:t>Simona Bondi &amp; Marco Boschi</a:t>
            </a:r>
            <a:endParaRPr lang="it-IT" sz="3200" dirty="0" smtClean="0">
              <a:solidFill>
                <a:schemeClr val="bg1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it-IT" sz="3200" dirty="0" smtClean="0">
                <a:solidFill>
                  <a:schemeClr val="bg1"/>
                </a:solidFill>
                <a:latin typeface="Myriad Pro" pitchFamily="34" charset="0"/>
              </a:rPr>
              <a:t>    Affiliati di </a:t>
            </a:r>
            <a:r>
              <a:rPr lang="it-IT" sz="3900" dirty="0" smtClean="0">
                <a:solidFill>
                  <a:schemeClr val="bg1"/>
                </a:solidFill>
                <a:latin typeface="Myriad Pro" pitchFamily="34" charset="0"/>
              </a:rPr>
              <a:t>PARMA</a:t>
            </a:r>
            <a:endParaRPr lang="it-IT" sz="39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76540" y="1125147"/>
            <a:ext cx="8612257" cy="49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i="1" dirty="0">
                <a:solidFill>
                  <a:schemeClr val="bg1"/>
                </a:solidFill>
                <a:latin typeface="Myriad Pro Black" pitchFamily="34" charset="0"/>
              </a:rPr>
              <a:t>III PREMIO </a:t>
            </a:r>
            <a:endParaRPr lang="it-IT" sz="4400" i="1" dirty="0" smtClean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r>
              <a:rPr lang="it-IT" sz="2800" i="1" dirty="0" smtClean="0">
                <a:solidFill>
                  <a:schemeClr val="bg1"/>
                </a:solidFill>
                <a:latin typeface="Myriad Pro Black" pitchFamily="34" charset="0"/>
              </a:rPr>
              <a:t>SOGGIORNO </a:t>
            </a:r>
            <a:r>
              <a:rPr lang="it-IT" sz="2800" i="1" dirty="0">
                <a:solidFill>
                  <a:schemeClr val="bg1"/>
                </a:solidFill>
                <a:latin typeface="Myriad Pro Black" pitchFamily="34" charset="0"/>
              </a:rPr>
              <a:t>da SOGNO</a:t>
            </a:r>
            <a:endParaRPr lang="it-IT" sz="3600" i="1" dirty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endParaRPr lang="it-IT" sz="8800" i="1" dirty="0">
              <a:solidFill>
                <a:schemeClr val="accent2">
                  <a:lumMod val="75000"/>
                </a:schemeClr>
              </a:solidFill>
              <a:latin typeface="Myriad Pro Black" pitchFamily="34" charset="0"/>
            </a:endParaRPr>
          </a:p>
        </p:txBody>
      </p:sp>
      <p:pic>
        <p:nvPicPr>
          <p:cNvPr id="17" name="Picture 2" descr="C:\Users\Utente\Desktop\osc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43635" y="2564904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2017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025015" y="2348880"/>
            <a:ext cx="4608512" cy="18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4 </a:t>
            </a:r>
            <a:r>
              <a:rPr lang="it-IT" sz="4400" dirty="0">
                <a:solidFill>
                  <a:schemeClr val="bg1"/>
                </a:solidFill>
                <a:latin typeface="Myriad Pro" pitchFamily="34" charset="0"/>
              </a:rPr>
              <a:t>giorni </a:t>
            </a: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/3 </a:t>
            </a:r>
            <a:r>
              <a:rPr lang="it-IT" sz="4400" dirty="0">
                <a:solidFill>
                  <a:schemeClr val="bg1"/>
                </a:solidFill>
                <a:latin typeface="Myriad Pro" pitchFamily="34" charset="0"/>
              </a:rPr>
              <a:t>notti</a:t>
            </a:r>
          </a:p>
          <a:p>
            <a:pPr algn="ctr">
              <a:defRPr/>
            </a:pPr>
            <a:r>
              <a:rPr lang="it-IT" sz="2400" dirty="0">
                <a:solidFill>
                  <a:schemeClr val="bg1"/>
                </a:solidFill>
                <a:latin typeface="Myriad Pro" pitchFamily="34" charset="0"/>
              </a:rPr>
              <a:t> </a:t>
            </a: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per due persone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con pernottamento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e prima colazione</a:t>
            </a:r>
          </a:p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(</a:t>
            </a:r>
            <a:r>
              <a:rPr lang="it-IT" sz="1600" dirty="0">
                <a:solidFill>
                  <a:schemeClr val="bg1"/>
                </a:solidFill>
                <a:latin typeface="Myriad Pro" pitchFamily="34" charset="0"/>
              </a:rPr>
              <a:t>Meta e periodo a scelta da </a:t>
            </a: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catalogo)</a:t>
            </a:r>
          </a:p>
          <a:p>
            <a:pPr algn="ctr">
              <a:defRPr/>
            </a:pPr>
            <a:r>
              <a:rPr lang="it-IT" sz="1400" dirty="0" smtClean="0">
                <a:solidFill>
                  <a:schemeClr val="bg1"/>
                </a:solidFill>
                <a:latin typeface="Myriad Pro" pitchFamily="34" charset="0"/>
              </a:rPr>
              <a:t>Premio </a:t>
            </a:r>
            <a:r>
              <a:rPr lang="it-IT" sz="1400" dirty="0">
                <a:solidFill>
                  <a:schemeClr val="bg1"/>
                </a:solidFill>
                <a:latin typeface="Myriad Pro" pitchFamily="34" charset="0"/>
              </a:rPr>
              <a:t>valido per un anno salvo disponibilità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241219" y="4725144"/>
            <a:ext cx="4248473" cy="1152128"/>
          </a:xfrm>
          <a:prstGeom prst="rect">
            <a:avLst/>
          </a:prstGeom>
          <a:solidFill>
            <a:schemeClr val="bg1">
              <a:alpha val="25882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b="1" dirty="0" smtClean="0">
                <a:solidFill>
                  <a:srgbClr val="002060"/>
                </a:solidFill>
                <a:latin typeface="Myriad Pro" pitchFamily="34" charset="0"/>
              </a:rPr>
              <a:t>Mario Buzzoni &amp; Paolo Torricelli</a:t>
            </a:r>
            <a:endParaRPr lang="it-IT" sz="3600" b="1" dirty="0">
              <a:solidFill>
                <a:srgbClr val="002060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it-IT" sz="3400" dirty="0" smtClean="0">
                <a:solidFill>
                  <a:schemeClr val="bg1"/>
                </a:solidFill>
                <a:latin typeface="Myriad Pro" pitchFamily="34" charset="0"/>
              </a:rPr>
              <a:t>Affiliati di </a:t>
            </a:r>
            <a:r>
              <a:rPr lang="it-IT" sz="4200" dirty="0" smtClean="0">
                <a:solidFill>
                  <a:schemeClr val="bg1"/>
                </a:solidFill>
                <a:latin typeface="Myriad Pro" pitchFamily="34" charset="0"/>
              </a:rPr>
              <a:t>FERRARA</a:t>
            </a:r>
            <a:endParaRPr lang="it-IT" sz="42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76540" y="1125147"/>
            <a:ext cx="8612257" cy="49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i="1" dirty="0" smtClean="0">
                <a:solidFill>
                  <a:schemeClr val="bg1"/>
                </a:solidFill>
                <a:latin typeface="Myriad Pro Black" pitchFamily="34" charset="0"/>
              </a:rPr>
              <a:t>II </a:t>
            </a:r>
            <a:r>
              <a:rPr lang="it-IT" sz="4400" i="1" dirty="0">
                <a:solidFill>
                  <a:schemeClr val="bg1"/>
                </a:solidFill>
                <a:latin typeface="Myriad Pro Black" pitchFamily="34" charset="0"/>
              </a:rPr>
              <a:t>PREMIO </a:t>
            </a:r>
            <a:endParaRPr lang="it-IT" sz="4400" i="1" dirty="0" smtClean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r>
              <a:rPr lang="it-IT" sz="2800" i="1" dirty="0" smtClean="0">
                <a:solidFill>
                  <a:schemeClr val="bg1"/>
                </a:solidFill>
                <a:latin typeface="Myriad Pro Black" pitchFamily="34" charset="0"/>
              </a:rPr>
              <a:t>SOGGIORNO </a:t>
            </a:r>
            <a:r>
              <a:rPr lang="it-IT" sz="2800" i="1" dirty="0">
                <a:solidFill>
                  <a:schemeClr val="bg1"/>
                </a:solidFill>
                <a:latin typeface="Myriad Pro Black" pitchFamily="34" charset="0"/>
              </a:rPr>
              <a:t>da SOGNO</a:t>
            </a:r>
            <a:endParaRPr lang="it-IT" sz="3600" i="1" dirty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endParaRPr lang="it-IT" sz="8800" i="1" dirty="0">
              <a:solidFill>
                <a:schemeClr val="accent2">
                  <a:lumMod val="75000"/>
                </a:schemeClr>
              </a:solidFill>
              <a:latin typeface="Myriad Pro Black" pitchFamily="34" charset="0"/>
            </a:endParaRPr>
          </a:p>
        </p:txBody>
      </p:sp>
      <p:pic>
        <p:nvPicPr>
          <p:cNvPr id="10" name="Immagine 9" descr="Senza-titolo-2.jpg"/>
          <p:cNvPicPr>
            <a:picLocks noChangeAspect="1"/>
          </p:cNvPicPr>
          <p:nvPr/>
        </p:nvPicPr>
        <p:blipFill>
          <a:blip r:embed="rId4" cstate="print"/>
          <a:srcRect l="7315" t="2000" r="21379" b="7000"/>
          <a:stretch>
            <a:fillRect/>
          </a:stretch>
        </p:blipFill>
        <p:spPr>
          <a:xfrm>
            <a:off x="488511" y="2781030"/>
            <a:ext cx="4320480" cy="2891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2" descr="C:\Users\Utente\Desktop\osc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43635" y="2564904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5006"/>
            <a:ext cx="410445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GARA NAZIONALE 2017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025015" y="2348880"/>
            <a:ext cx="4608512" cy="18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5 </a:t>
            </a:r>
            <a:r>
              <a:rPr lang="it-IT" sz="4400" dirty="0">
                <a:solidFill>
                  <a:schemeClr val="bg1"/>
                </a:solidFill>
                <a:latin typeface="Myriad Pro" pitchFamily="34" charset="0"/>
              </a:rPr>
              <a:t>giorni </a:t>
            </a:r>
            <a:r>
              <a:rPr lang="it-IT" sz="4400" dirty="0" smtClean="0">
                <a:solidFill>
                  <a:schemeClr val="bg1"/>
                </a:solidFill>
                <a:latin typeface="Myriad Pro" pitchFamily="34" charset="0"/>
              </a:rPr>
              <a:t>/4 </a:t>
            </a:r>
            <a:r>
              <a:rPr lang="it-IT" sz="4400" dirty="0">
                <a:solidFill>
                  <a:schemeClr val="bg1"/>
                </a:solidFill>
                <a:latin typeface="Myriad Pro" pitchFamily="34" charset="0"/>
              </a:rPr>
              <a:t>notti</a:t>
            </a:r>
          </a:p>
          <a:p>
            <a:pPr algn="ctr">
              <a:defRPr/>
            </a:pPr>
            <a:r>
              <a:rPr lang="it-IT" sz="2400" dirty="0">
                <a:solidFill>
                  <a:schemeClr val="bg1"/>
                </a:solidFill>
                <a:latin typeface="Myriad Pro" pitchFamily="34" charset="0"/>
              </a:rPr>
              <a:t> </a:t>
            </a: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per due persone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con pernottamento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latin typeface="Myriad Pro" pitchFamily="34" charset="0"/>
              </a:rPr>
              <a:t>e prima colazione</a:t>
            </a:r>
          </a:p>
          <a:p>
            <a:pPr algn="ctr">
              <a:defRPr/>
            </a:pP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(</a:t>
            </a:r>
            <a:r>
              <a:rPr lang="it-IT" sz="1600" dirty="0">
                <a:solidFill>
                  <a:schemeClr val="bg1"/>
                </a:solidFill>
                <a:latin typeface="Myriad Pro" pitchFamily="34" charset="0"/>
              </a:rPr>
              <a:t>Meta e periodo a scelta da </a:t>
            </a:r>
            <a:r>
              <a:rPr lang="it-IT" sz="1600" dirty="0" smtClean="0">
                <a:solidFill>
                  <a:schemeClr val="bg1"/>
                </a:solidFill>
                <a:latin typeface="Myriad Pro" pitchFamily="34" charset="0"/>
              </a:rPr>
              <a:t>catalogo)</a:t>
            </a:r>
          </a:p>
          <a:p>
            <a:pPr algn="ctr">
              <a:defRPr/>
            </a:pPr>
            <a:r>
              <a:rPr lang="it-IT" sz="1400" dirty="0" smtClean="0">
                <a:solidFill>
                  <a:schemeClr val="bg1"/>
                </a:solidFill>
                <a:latin typeface="Myriad Pro" pitchFamily="34" charset="0"/>
              </a:rPr>
              <a:t>Premio </a:t>
            </a:r>
            <a:r>
              <a:rPr lang="it-IT" sz="1400" dirty="0">
                <a:solidFill>
                  <a:schemeClr val="bg1"/>
                </a:solidFill>
                <a:latin typeface="Myriad Pro" pitchFamily="34" charset="0"/>
              </a:rPr>
              <a:t>valido per un anno salvo disponibilità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241219" y="4725144"/>
            <a:ext cx="4248473" cy="1152128"/>
          </a:xfrm>
          <a:prstGeom prst="rect">
            <a:avLst/>
          </a:prstGeom>
          <a:solidFill>
            <a:schemeClr val="bg1">
              <a:alpha val="25882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3600" b="1" dirty="0" smtClean="0">
                <a:solidFill>
                  <a:srgbClr val="002060"/>
                </a:solidFill>
                <a:latin typeface="Myriad Pro" pitchFamily="34" charset="0"/>
              </a:rPr>
              <a:t>Cristina &amp; Luca Scatena</a:t>
            </a:r>
            <a:endParaRPr lang="it-IT" sz="3600" b="1" dirty="0">
              <a:solidFill>
                <a:srgbClr val="002060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it-IT" sz="3400" dirty="0" smtClean="0">
                <a:solidFill>
                  <a:schemeClr val="bg1"/>
                </a:solidFill>
                <a:latin typeface="Myriad Pro" pitchFamily="34" charset="0"/>
              </a:rPr>
              <a:t>Affiliati di </a:t>
            </a:r>
            <a:r>
              <a:rPr lang="it-IT" sz="4200" dirty="0" smtClean="0">
                <a:solidFill>
                  <a:schemeClr val="bg1"/>
                </a:solidFill>
                <a:latin typeface="Myriad Pro" pitchFamily="34" charset="0"/>
              </a:rPr>
              <a:t>LIVORNO</a:t>
            </a:r>
            <a:endParaRPr lang="it-IT" sz="42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76540" y="1125147"/>
            <a:ext cx="8612257" cy="49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/>
          <a:lstStyle/>
          <a:p>
            <a:pPr algn="ctr">
              <a:defRPr/>
            </a:pPr>
            <a:r>
              <a:rPr lang="it-IT" sz="4400" i="1" dirty="0" smtClean="0">
                <a:solidFill>
                  <a:schemeClr val="bg1"/>
                </a:solidFill>
                <a:latin typeface="Myriad Pro Black" pitchFamily="34" charset="0"/>
              </a:rPr>
              <a:t>I </a:t>
            </a:r>
            <a:r>
              <a:rPr lang="it-IT" sz="4400" i="1" dirty="0">
                <a:solidFill>
                  <a:schemeClr val="bg1"/>
                </a:solidFill>
                <a:latin typeface="Myriad Pro Black" pitchFamily="34" charset="0"/>
              </a:rPr>
              <a:t>PREMIO </a:t>
            </a:r>
            <a:endParaRPr lang="it-IT" sz="4400" i="1" dirty="0" smtClean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r>
              <a:rPr lang="it-IT" sz="2800" i="1" dirty="0" smtClean="0">
                <a:solidFill>
                  <a:schemeClr val="bg1"/>
                </a:solidFill>
                <a:latin typeface="Myriad Pro Black" pitchFamily="34" charset="0"/>
              </a:rPr>
              <a:t>SOGGIORNO </a:t>
            </a:r>
            <a:r>
              <a:rPr lang="it-IT" sz="2800" i="1" dirty="0">
                <a:solidFill>
                  <a:schemeClr val="bg1"/>
                </a:solidFill>
                <a:latin typeface="Myriad Pro Black" pitchFamily="34" charset="0"/>
              </a:rPr>
              <a:t>da SOGNO</a:t>
            </a:r>
            <a:endParaRPr lang="it-IT" sz="3600" i="1" dirty="0">
              <a:solidFill>
                <a:schemeClr val="bg1"/>
              </a:solidFill>
              <a:latin typeface="Myriad Pro Black" pitchFamily="34" charset="0"/>
            </a:endParaRPr>
          </a:p>
          <a:p>
            <a:pPr algn="ctr">
              <a:defRPr/>
            </a:pPr>
            <a:endParaRPr lang="it-IT" sz="8800" i="1" dirty="0">
              <a:solidFill>
                <a:schemeClr val="accent2">
                  <a:lumMod val="75000"/>
                </a:schemeClr>
              </a:solidFill>
              <a:latin typeface="Myriad Pro Black" pitchFamily="34" charset="0"/>
            </a:endParaRPr>
          </a:p>
        </p:txBody>
      </p:sp>
      <p:pic>
        <p:nvPicPr>
          <p:cNvPr id="11" name="Immagine 10" descr="ermess4.jpg"/>
          <p:cNvPicPr>
            <a:picLocks noChangeAspect="1"/>
          </p:cNvPicPr>
          <p:nvPr/>
        </p:nvPicPr>
        <p:blipFill>
          <a:blip r:embed="rId4" cstate="print"/>
          <a:srcRect l="15595" t="4755" r="14407"/>
          <a:stretch>
            <a:fillRect/>
          </a:stretch>
        </p:blipFill>
        <p:spPr>
          <a:xfrm>
            <a:off x="488504" y="2564904"/>
            <a:ext cx="436672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C:\Users\Utente\Desktop\osc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43635" y="2564904"/>
            <a:ext cx="3435847" cy="4581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0" y="1196752"/>
            <a:ext cx="9906000" cy="56612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0" y="2276872"/>
            <a:ext cx="990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FF0000"/>
                </a:solidFill>
              </a:rPr>
              <a:t>+130%</a:t>
            </a:r>
            <a:endParaRPr lang="it-IT" sz="1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allAtOnce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ente\Desktop\15497493_1186679288036445_88431985_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7315993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3440904" y="0"/>
            <a:ext cx="340024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none" lIns="91385" tIns="45720" rIns="91385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RISULTATO</a:t>
            </a:r>
            <a:endParaRPr lang="it-IT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" y="5949510"/>
            <a:ext cx="9906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385" tIns="45720" rIns="91385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ORGANIZZAZIONE E REALIZZAZIONE</a:t>
            </a:r>
            <a:endParaRPr lang="it-IT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bg1"/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sfondo gara.png"/>
          <p:cNvPicPr>
            <a:picLocks noChangeAspect="1" noChangeArrowheads="1"/>
          </p:cNvPicPr>
          <p:nvPr/>
        </p:nvPicPr>
        <p:blipFill>
          <a:blip r:embed="rId2" cstate="print">
            <a:lum bright="-19000" contrast="-76000"/>
          </a:blip>
          <a:srcRect/>
          <a:stretch>
            <a:fillRect/>
          </a:stretch>
        </p:blipFill>
        <p:spPr bwMode="auto">
          <a:xfrm>
            <a:off x="0" y="0"/>
            <a:ext cx="9906000" cy="700008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28464" y="1772816"/>
            <a:ext cx="9777536" cy="5256584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32500" lnSpcReduction="20000"/>
          </a:bodyPr>
          <a:lstStyle/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0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Come sempre vi invito ad unirvi a me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0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nei ringraziamenti ed i complimenti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0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a tutti i membri dello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1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yriad Pro Black" pitchFamily="34" charset="0"/>
              </a:rPr>
              <a:t>STAFF INTERNO  </a:t>
            </a:r>
            <a:endParaRPr lang="it-IT" sz="11000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yriad Pro Black" pitchFamily="34" charset="0"/>
            </a:endParaRP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11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nei diversi reparti,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11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professionisti instancabili e coraggiosi, 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11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pietre </a:t>
            </a:r>
            <a:r>
              <a:rPr lang="it-IT" sz="111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fondative</a:t>
            </a:r>
            <a:r>
              <a:rPr lang="it-IT" sz="111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 su cui si costruisce l’azienda, 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111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e preziosi complici degli affiliati di tutta Italia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76708"/>
            <a:ext cx="17641888" cy="84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>
            <a:spAutoFit/>
          </a:bodyPr>
          <a:lstStyle/>
          <a:p>
            <a:pPr>
              <a:lnSpc>
                <a:spcPts val="5340"/>
              </a:lnSpc>
              <a:spcBef>
                <a:spcPct val="50000"/>
              </a:spcBef>
              <a:defRPr/>
            </a:pPr>
            <a:r>
              <a:rPr lang="it-IT" sz="7200" i="1" dirty="0" err="1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yriad Pro Black" pitchFamily="34" charset="0"/>
                <a:cs typeface="Aharoni" pitchFamily="2" charset="-79"/>
              </a:rPr>
              <a:t>…grazie</a:t>
            </a:r>
            <a:r>
              <a:rPr lang="it-IT" sz="7200" i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yriad Pro Black" pitchFamily="34" charset="0"/>
                <a:cs typeface="Aharoni" pitchFamily="2" charset="-79"/>
              </a:rPr>
              <a:t> a NOI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sfondo gara.png"/>
          <p:cNvPicPr>
            <a:picLocks noChangeAspect="1" noChangeArrowheads="1"/>
          </p:cNvPicPr>
          <p:nvPr/>
        </p:nvPicPr>
        <p:blipFill>
          <a:blip r:embed="rId2" cstate="print">
            <a:lum bright="-19000" contrast="-76000"/>
          </a:blip>
          <a:srcRect/>
          <a:stretch>
            <a:fillRect/>
          </a:stretch>
        </p:blipFill>
        <p:spPr bwMode="auto">
          <a:xfrm>
            <a:off x="0" y="0"/>
            <a:ext cx="9906000" cy="700008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28464" y="1556792"/>
            <a:ext cx="9777536" cy="5472608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25000" lnSpcReduction="20000"/>
          </a:bodyPr>
          <a:lstStyle/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… e infine il doveroso 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ma sentito tributo 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alla nostra forza più grande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6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 Black" pitchFamily="34" charset="0"/>
              </a:rPr>
              <a:t>GLI AFFILIATI 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60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 Black" pitchFamily="34" charset="0"/>
              </a:rPr>
              <a:t>DI</a:t>
            </a:r>
            <a:r>
              <a:rPr lang="it-IT" sz="16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 Black" pitchFamily="34" charset="0"/>
              </a:rPr>
              <a:t> TUTTA ITALIA</a:t>
            </a:r>
            <a:r>
              <a:rPr lang="it-IT" sz="1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fiore all’occhiello di TADDIA GROUP,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protagonisti  giorno per giorno 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di tante battaglie per la tutela dei cittadini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e sempre pronti alle nuove sfide </a:t>
            </a:r>
          </a:p>
          <a:p>
            <a:pPr marL="680137" indent="-680137" eaLnBrk="0" hangingPunc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t-IT" sz="1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per  conquistare i titoli … in tutte le categorie!</a:t>
            </a:r>
          </a:p>
          <a:p>
            <a:pPr marL="680137" indent="-680137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76708"/>
            <a:ext cx="17641888" cy="84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469" tIns="80737" rIns="161469" bIns="80737">
            <a:spAutoFit/>
          </a:bodyPr>
          <a:lstStyle/>
          <a:p>
            <a:pPr>
              <a:lnSpc>
                <a:spcPts val="5340"/>
              </a:lnSpc>
              <a:spcBef>
                <a:spcPct val="50000"/>
              </a:spcBef>
              <a:defRPr/>
            </a:pPr>
            <a:r>
              <a:rPr lang="it-IT" sz="7200" i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yriad Pro Black" pitchFamily="34" charset="0"/>
                <a:cs typeface="Aharoni" pitchFamily="2" charset="-79"/>
              </a:rPr>
              <a:t>… e grazie </a:t>
            </a:r>
            <a:r>
              <a:rPr lang="it-IT" sz="7200" i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yriad Pro Black" pitchFamily="34" charset="0"/>
                <a:cs typeface="Aharoni" pitchFamily="2" charset="-79"/>
              </a:rPr>
              <a:t>a </a:t>
            </a:r>
            <a:r>
              <a:rPr lang="it-IT" sz="7200" i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yriad Pro Black" pitchFamily="34" charset="0"/>
                <a:cs typeface="Aharoni" pitchFamily="2" charset="-79"/>
              </a:rPr>
              <a:t>VOI</a:t>
            </a:r>
            <a:endParaRPr lang="it-IT" sz="7200" i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yriad Pro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INTERVENTO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340770"/>
            <a:ext cx="9906000" cy="317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INTERVENTO </a:t>
            </a:r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endParaRPr lang="it-IT" sz="4000" b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LUCA SCATENA, MARIO BUZZONI, DONATELLA FIUME, MARCO BOSCHI, SIMONA BONDI E RICCARDO ZANOTTI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IMMAGINE_RUBR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713" y="3152071"/>
            <a:ext cx="5040560" cy="3705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1268762"/>
            <a:ext cx="990600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ok Antiqua" pitchFamily="18" charset="0"/>
              </a:rPr>
              <a:t>ANDAMENTO PRATICHE MORTALI 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ok Antiqua" pitchFamily="18" charset="0"/>
              </a:rPr>
              <a:t>2016 vs 2017 | 2015 vs 2016</a:t>
            </a:r>
            <a:endParaRPr lang="it-IT" sz="3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20753" y="4797152"/>
            <a:ext cx="720080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160913" y="4221088"/>
            <a:ext cx="720080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745088" y="3429000"/>
            <a:ext cx="720080" cy="25202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648745" y="6165306"/>
            <a:ext cx="8640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2015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088904" y="6165306"/>
            <a:ext cx="93610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2016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673080" y="6165306"/>
            <a:ext cx="8640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2017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9" name="Freccia circolare in giù 18"/>
          <p:cNvSpPr/>
          <p:nvPr/>
        </p:nvSpPr>
        <p:spPr>
          <a:xfrm rot="20268431">
            <a:off x="2859145" y="3546570"/>
            <a:ext cx="1512168" cy="648072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circolare in giù 19"/>
          <p:cNvSpPr/>
          <p:nvPr/>
        </p:nvSpPr>
        <p:spPr>
          <a:xfrm rot="20268431">
            <a:off x="4587336" y="2898499"/>
            <a:ext cx="1512168" cy="648072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648744" y="3068960"/>
            <a:ext cx="108012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+10%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376937" y="2492896"/>
            <a:ext cx="108012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+25%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TAN-EXPO 2018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96817" y="1556792"/>
            <a:ext cx="6609184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FIERA TAN – EXPO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1-2-3 aprile 2018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Bologna Fiere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7171" name="Picture 3" descr="O:\posta\publi&amp;mark\infortunistica_taddia\PROGETTI GRAFICI VARI\TADDIA INFORMA\Eventi 2016\Foto TANEXPO_2016\TanExpo_2016_ Fb\strisci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" y="3933056"/>
            <a:ext cx="9905999" cy="2788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O:\posta\publi&amp;mark\infortunistica_taddia\PROGETTI GRAFICI VARI\TADDIA INFORMA\Taddia Informa n.2_2017\Oltre\Tanexpo x Taddia\_DSC3960-ri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412777"/>
            <a:ext cx="3152800" cy="2345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MALASANITA’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268760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MALASANITA’</a:t>
            </a:r>
          </a:p>
        </p:txBody>
      </p:sp>
      <p:pic>
        <p:nvPicPr>
          <p:cNvPr id="3074" name="Picture 2" descr="C:\Users\Utente\Desktop\MAL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641" y="1988842"/>
            <a:ext cx="6656091" cy="47062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052" name="Picture 4" descr="C:\Users\Utente\Desktop\10b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3988" y="1340768"/>
            <a:ext cx="4169532" cy="5400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9" name="CasellaDiTesto 8"/>
          <p:cNvSpPr txBox="1"/>
          <p:nvPr/>
        </p:nvSpPr>
        <p:spPr>
          <a:xfrm>
            <a:off x="3728864" y="404768"/>
            <a:ext cx="3096344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GREETINGS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25473" y="1988840"/>
            <a:ext cx="5187527" cy="1107996"/>
          </a:xfrm>
          <a:prstGeom prst="rect">
            <a:avLst/>
          </a:prstGeom>
          <a:noFill/>
        </p:spPr>
        <p:txBody>
          <a:bodyPr wrap="none" lIns="91385" tIns="45720" rIns="91385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Britannic Bold" pitchFamily="34" charset="0"/>
              </a:rPr>
              <a:t>BENTROVATI!</a:t>
            </a:r>
            <a:endParaRPr lang="it-IT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Britannic Bold" pitchFamily="34" charset="0"/>
            </a:endParaRPr>
          </a:p>
        </p:txBody>
      </p:sp>
      <p:pic>
        <p:nvPicPr>
          <p:cNvPr id="2053" name="Picture 5" descr="O:\posta\publi&amp;mark\infortunistica_taddia\PROGETTI GRAFICI VARI\TADDIA INFORMA\Lettera Ale\firma-sc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12" y="4077072"/>
            <a:ext cx="4423016" cy="15121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13" name="CasellaDiTesto 12"/>
          <p:cNvSpPr txBox="1"/>
          <p:nvPr/>
        </p:nvSpPr>
        <p:spPr>
          <a:xfrm>
            <a:off x="632574" y="5805264"/>
            <a:ext cx="4176465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000" b="1" i="1" dirty="0" smtClean="0">
                <a:solidFill>
                  <a:schemeClr val="bg1"/>
                </a:solidFill>
                <a:latin typeface="Book Antiqua" pitchFamily="18" charset="0"/>
              </a:rPr>
              <a:t>Business Manager</a:t>
            </a:r>
            <a:endParaRPr lang="it-IT" sz="20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368825" y="188686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INFORTUNI SUL LAVORO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7411" name="Content Placeholder 2"/>
          <p:cNvSpPr txBox="1">
            <a:spLocks/>
          </p:cNvSpPr>
          <p:nvPr/>
        </p:nvSpPr>
        <p:spPr bwMode="auto">
          <a:xfrm>
            <a:off x="1163399" y="5950354"/>
            <a:ext cx="1894063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268" tIns="38268" rIns="38268" bIns="38268"/>
          <a:lstStyle/>
          <a:p>
            <a:pPr marL="258598" indent="-258598" algn="ctr" defTabSz="688535"/>
            <a:endParaRPr lang="en-US" sz="2400" dirty="0">
              <a:solidFill>
                <a:srgbClr val="0066FF"/>
              </a:solidFill>
              <a:latin typeface="Palatino Linotype" pitchFamily="18" charset="0"/>
              <a:ea typeface="ヒラギノ角ゴ ProN W3" charset="-128"/>
              <a:sym typeface="Chalkboard" charset="0"/>
            </a:endParaRPr>
          </a:p>
        </p:txBody>
      </p:sp>
      <p:sp>
        <p:nvSpPr>
          <p:cNvPr id="17412" name="Content Placeholder 2"/>
          <p:cNvSpPr txBox="1">
            <a:spLocks/>
          </p:cNvSpPr>
          <p:nvPr/>
        </p:nvSpPr>
        <p:spPr bwMode="auto">
          <a:xfrm>
            <a:off x="7703193" y="4975629"/>
            <a:ext cx="1895593" cy="411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268" tIns="38268" rIns="38268" bIns="38268"/>
          <a:lstStyle/>
          <a:p>
            <a:pPr marL="258598" indent="-258598" algn="ctr" defTabSz="688535"/>
            <a:endParaRPr lang="en-US" sz="2400" dirty="0">
              <a:solidFill>
                <a:srgbClr val="0066FF"/>
              </a:solidFill>
              <a:latin typeface="Palatino Linotype" pitchFamily="18" charset="0"/>
              <a:ea typeface="ヒラギノ角ゴ ProN W3" charset="-128"/>
              <a:sym typeface="Chalkboard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1196752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PROGETTO INFORTUNI SUL LAVORO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098" name="Picture 2" descr="C:\Users\Utente\Desktop\IN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8678" y="1826181"/>
            <a:ext cx="6832105" cy="50318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260750"/>
            <a:ext cx="338437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INFORTUNI SUL LAVORO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84784"/>
            <a:ext cx="273630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NUOVO FLYER: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O:\posta\publi&amp;mark\infortunistica_taddia\PROGETTI GRAFICI VARI\Flyer Inf.Lav + CAF\inf fly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800" y="1556792"/>
            <a:ext cx="3442006" cy="50615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Rettangolo 11"/>
          <p:cNvSpPr/>
          <p:nvPr/>
        </p:nvSpPr>
        <p:spPr>
          <a:xfrm>
            <a:off x="6753200" y="2708920"/>
            <a:ext cx="2952328" cy="27363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6825208" y="2780928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Lotto da n. 2500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€ 66,46</a:t>
            </a:r>
          </a:p>
          <a:p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Lotto da n. 5000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€ 96,35</a:t>
            </a:r>
          </a:p>
          <a:p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  <a:sym typeface="Wingdings" pitchFamily="2" charset="2"/>
            </a:endParaRPr>
          </a:p>
          <a:p>
            <a:pPr algn="ctr"/>
            <a:r>
              <a:rPr lang="it-IT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ACQUISTALO NELL’AREA RISERVATA</a:t>
            </a:r>
          </a:p>
        </p:txBody>
      </p:sp>
      <p:sp>
        <p:nvSpPr>
          <p:cNvPr id="13" name="Ovale 12"/>
          <p:cNvSpPr/>
          <p:nvPr/>
        </p:nvSpPr>
        <p:spPr>
          <a:xfrm>
            <a:off x="3224808" y="5301208"/>
            <a:ext cx="3312368" cy="1152128"/>
          </a:xfrm>
          <a:prstGeom prst="ellipse">
            <a:avLst/>
          </a:prstGeom>
          <a:noFill/>
          <a:ln>
            <a:solidFill>
              <a:srgbClr val="871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1928664" y="4221088"/>
            <a:ext cx="1440160" cy="1440160"/>
          </a:xfrm>
          <a:prstGeom prst="straightConnector1">
            <a:avLst/>
          </a:prstGeom>
          <a:ln w="25400">
            <a:solidFill>
              <a:srgbClr val="871B3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28464" y="3284984"/>
            <a:ext cx="2864768" cy="83099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PERSONALIZZATO PER OGNI AGENZIA</a:t>
            </a:r>
            <a:endParaRPr lang="it-IT" sz="24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/>
      <p:bldP spid="1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INTERVENTO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844824"/>
            <a:ext cx="99060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INTERVENTO DELLA</a:t>
            </a:r>
          </a:p>
          <a:p>
            <a:pPr algn="ctr"/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DOTT.SSA</a:t>
            </a:r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 MARZIA ZAMBELLI</a:t>
            </a:r>
          </a:p>
          <a:p>
            <a:pPr algn="ctr"/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C.S.A.I.</a:t>
            </a:r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 srl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IMMAGINE_RUBR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640" y="2348880"/>
            <a:ext cx="6133004" cy="4509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504132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u="sng" smtClean="0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  <p:pic>
        <p:nvPicPr>
          <p:cNvPr id="2061" name="Picture 13" descr="logocsaiSENZAPU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765179"/>
            <a:ext cx="2885810" cy="2073275"/>
          </a:xfrm>
          <a:prstGeom prst="rect">
            <a:avLst/>
          </a:prstGeom>
          <a:noFill/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363798" y="3933830"/>
            <a:ext cx="7644473" cy="1160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sz="2800" i="1" smtClean="0">
                <a:solidFill>
                  <a:srgbClr val="333399"/>
                </a:solidFill>
                <a:latin typeface="Calibri" pitchFamily="34" charset="0"/>
              </a:rPr>
              <a:t>Dott.ssa Marzia Zambelli</a:t>
            </a: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sz="2800" i="1" smtClean="0">
                <a:solidFill>
                  <a:srgbClr val="333399"/>
                </a:solidFill>
                <a:latin typeface="Calibri" pitchFamily="34" charset="0"/>
              </a:rPr>
              <a:t>15/12/2017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2" y="2745735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it-IT" sz="2400" i="1" smtClean="0">
              <a:solidFill>
                <a:srgbClr val="333399"/>
              </a:solidFill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5343393" y="1043972"/>
            <a:ext cx="358920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</a:pPr>
            <a:r>
              <a:rPr lang="it-IT" sz="2400" smtClean="0">
                <a:solidFill>
                  <a:srgbClr val="333399"/>
                </a:solidFill>
                <a:latin typeface="Calibri" pitchFamily="34" charset="0"/>
                <a:ea typeface="Times New Roman" pitchFamily="18" charset="0"/>
                <a:cs typeface="Frutiger-Bold" pitchFamily="2" charset="0"/>
              </a:rPr>
              <a:t>Coordinamento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</a:pPr>
            <a:r>
              <a:rPr lang="it-IT" sz="2400" smtClean="0">
                <a:solidFill>
                  <a:srgbClr val="333399"/>
                </a:solidFill>
                <a:latin typeface="Calibri" pitchFamily="34" charset="0"/>
                <a:ea typeface="Times New Roman" pitchFamily="18" charset="0"/>
                <a:cs typeface="Frutiger-Bold" pitchFamily="2" charset="0"/>
              </a:rPr>
              <a:t>Servizi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</a:pPr>
            <a:r>
              <a:rPr lang="it-IT" sz="2400" smtClean="0">
                <a:solidFill>
                  <a:srgbClr val="333399"/>
                </a:solidFill>
                <a:latin typeface="Calibri" pitchFamily="34" charset="0"/>
                <a:ea typeface="Times New Roman" pitchFamily="18" charset="0"/>
                <a:cs typeface="Frutiger-Bold" pitchFamily="2" charset="0"/>
              </a:rPr>
              <a:t>Aziendali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</a:pPr>
            <a:r>
              <a:rPr lang="it-IT" sz="2400" smtClean="0">
                <a:solidFill>
                  <a:srgbClr val="333399"/>
                </a:solidFill>
                <a:latin typeface="Calibri" pitchFamily="34" charset="0"/>
                <a:ea typeface="Times New Roman" pitchFamily="18" charset="0"/>
                <a:cs typeface="Frutiger-Bold" pitchFamily="2" charset="0"/>
              </a:rPr>
              <a:t>Industriali</a:t>
            </a: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1052512" y="3213100"/>
            <a:ext cx="8034867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it-IT" sz="2400" i="1" smtClean="0">
              <a:solidFill>
                <a:srgbClr val="333399"/>
              </a:solidFill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V="1">
            <a:off x="662120" y="2636838"/>
            <a:ext cx="467783" cy="14446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it-IT" sz="2400" i="1" smtClean="0">
              <a:solidFill>
                <a:srgbClr val="333399"/>
              </a:solidFill>
            </a:endParaRPr>
          </a:p>
        </p:txBody>
      </p:sp>
      <p:sp>
        <p:nvSpPr>
          <p:cNvPr id="2072" name="Freeform 24"/>
          <p:cNvSpPr>
            <a:spLocks/>
          </p:cNvSpPr>
          <p:nvPr/>
        </p:nvSpPr>
        <p:spPr bwMode="auto">
          <a:xfrm>
            <a:off x="2" y="2205039"/>
            <a:ext cx="9673829" cy="2663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43" y="453"/>
              </a:cxn>
              <a:cxn ang="0">
                <a:pos x="2404" y="907"/>
              </a:cxn>
              <a:cxn ang="0">
                <a:pos x="3493" y="1406"/>
              </a:cxn>
              <a:cxn ang="0">
                <a:pos x="5625" y="1678"/>
              </a:cxn>
            </a:cxnLst>
            <a:rect l="0" t="0" r="r" b="b"/>
            <a:pathLst>
              <a:path w="5625" h="1678">
                <a:moveTo>
                  <a:pt x="0" y="0"/>
                </a:moveTo>
                <a:cubicBezTo>
                  <a:pt x="571" y="151"/>
                  <a:pt x="1142" y="302"/>
                  <a:pt x="1543" y="453"/>
                </a:cubicBezTo>
                <a:cubicBezTo>
                  <a:pt x="1944" y="604"/>
                  <a:pt x="2079" y="748"/>
                  <a:pt x="2404" y="907"/>
                </a:cubicBezTo>
                <a:cubicBezTo>
                  <a:pt x="2729" y="1066"/>
                  <a:pt x="2956" y="1278"/>
                  <a:pt x="3493" y="1406"/>
                </a:cubicBezTo>
                <a:cubicBezTo>
                  <a:pt x="4030" y="1534"/>
                  <a:pt x="5315" y="1640"/>
                  <a:pt x="5625" y="1678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it-IT" sz="2400" i="1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07342" y="188913"/>
            <a:ext cx="764447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sz="2400" i="1" smtClean="0">
                <a:solidFill>
                  <a:srgbClr val="333399"/>
                </a:solidFill>
                <a:latin typeface="Calibri" pitchFamily="34" charset="0"/>
              </a:rPr>
              <a:t>CHI SIAMO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07342" y="692150"/>
            <a:ext cx="8813932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it-IT" sz="2400" i="1" smtClean="0">
              <a:solidFill>
                <a:srgbClr val="333399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209017" y="2024649"/>
            <a:ext cx="7644473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i="1" smtClean="0">
                <a:solidFill>
                  <a:srgbClr val="333399"/>
                </a:solidFill>
                <a:latin typeface="Calibri" pitchFamily="34" charset="0"/>
              </a:rPr>
              <a:t>CSAI Srl opera dal 1990  offrendo su tutto il territorio nazionale </a:t>
            </a:r>
            <a:r>
              <a:rPr lang="it-IT" b="1" i="1" u="sng" smtClean="0">
                <a:solidFill>
                  <a:srgbClr val="333399"/>
                </a:solidFill>
                <a:latin typeface="Calibri" pitchFamily="34" charset="0"/>
              </a:rPr>
              <a:t>consulenza</a:t>
            </a:r>
            <a:r>
              <a:rPr lang="it-IT" i="1" smtClean="0">
                <a:solidFill>
                  <a:srgbClr val="333399"/>
                </a:solidFill>
                <a:latin typeface="Calibri" pitchFamily="34" charset="0"/>
              </a:rPr>
              <a:t> per la gestione delle problematiche nei settori della prevenzione, sicurezza dei luoghi di lavoro, ambiente, sistemi di gestione e formazione aziendale.</a:t>
            </a:r>
          </a:p>
          <a:p>
            <a:pPr algn="just" defTabSz="9144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i="1" smtClean="0">
                <a:solidFill>
                  <a:srgbClr val="333399"/>
                </a:solidFill>
                <a:latin typeface="Calibri" pitchFamily="34" charset="0"/>
              </a:rPr>
              <a:t>CSAI Srl affianca il cliente fornendogli un </a:t>
            </a:r>
            <a:r>
              <a:rPr lang="it-IT" b="1" i="1" u="sng" smtClean="0">
                <a:solidFill>
                  <a:srgbClr val="333399"/>
                </a:solidFill>
                <a:latin typeface="Calibri" pitchFamily="34" charset="0"/>
              </a:rPr>
              <a:t>supporto di eccellenza</a:t>
            </a:r>
            <a:r>
              <a:rPr lang="it-IT" i="1" smtClean="0">
                <a:solidFill>
                  <a:srgbClr val="333399"/>
                </a:solidFill>
                <a:latin typeface="Calibri" pitchFamily="34" charset="0"/>
              </a:rPr>
              <a:t> nel percorso di adeguamento a tutte le prescrizioni normative vigenti, di miglioramento ed evoluzione delle dinamiche produttive ed organizzative interne.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2504132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u="sng" smtClean="0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smtClean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504132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i="0" u="sng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45174" y="188918"/>
            <a:ext cx="9360826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2800">
                <a:latin typeface="Calibri" pitchFamily="34" charset="0"/>
              </a:rPr>
              <a:t>CONSULENZA SICUREZZA SUL LAVORO</a:t>
            </a:r>
            <a:r>
              <a:rPr lang="it-IT" sz="4000">
                <a:latin typeface="Calibri" pitchFamily="34" charset="0"/>
              </a:rPr>
              <a:t> 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507342" y="908050"/>
            <a:ext cx="8813932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94" name="Text Box 66"/>
          <p:cNvSpPr txBox="1">
            <a:spLocks noChangeArrowheads="1"/>
          </p:cNvSpPr>
          <p:nvPr/>
        </p:nvSpPr>
        <p:spPr bwMode="auto">
          <a:xfrm>
            <a:off x="741234" y="1341441"/>
            <a:ext cx="8346148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it-IT" sz="1800">
                <a:latin typeface="Calibri" pitchFamily="34" charset="0"/>
              </a:rPr>
              <a:t>Il D. Lgs. 81/08 sancisce l’obbligo indelegabile a carico del Datore di Lavoro di VALUTARE TUTTI DI RISCHI presenti all’interno della propria azienda e di ELABORARE il relativo documento, in conformità a quanto riportato agli articoli 28 e 29 del Testo Unico.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it-IT" sz="1800">
              <a:latin typeface="Calibri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800">
              <a:latin typeface="Calibri" pitchFamily="34" charset="0"/>
            </a:endParaRPr>
          </a:p>
        </p:txBody>
      </p:sp>
      <p:graphicFrame>
        <p:nvGraphicFramePr>
          <p:cNvPr id="22629" name="Group 101"/>
          <p:cNvGraphicFramePr>
            <a:graphicFrameLocks noGrp="1"/>
          </p:cNvGraphicFramePr>
          <p:nvPr>
            <p:ph/>
          </p:nvPr>
        </p:nvGraphicFramePr>
        <p:xfrm>
          <a:off x="818621" y="3357563"/>
          <a:ext cx="8268759" cy="1512888"/>
        </p:xfrm>
        <a:graphic>
          <a:graphicData uri="http://schemas.openxmlformats.org/drawingml/2006/table">
            <a:tbl>
              <a:tblPr/>
              <a:tblGrid>
                <a:gridCol w="4485217"/>
                <a:gridCol w="3783542"/>
              </a:tblGrid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INADEMPIENZA</a:t>
                      </a:r>
                      <a:endParaRPr kumimoji="0" lang="it-IT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SANZIONE</a:t>
                      </a:r>
                      <a:endParaRPr kumimoji="0" lang="it-IT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9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Redazione delle Procedure Standardizzate o Documento di Valutazione dei Rischi  </a:t>
                      </a:r>
                      <a:endParaRPr kumimoji="0" lang="it-IT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Ammenda da 2.192,00 a 4.384,00 €</a:t>
                      </a: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584729" y="0"/>
            <a:ext cx="8915400" cy="1143000"/>
          </a:xfrm>
          <a:noFill/>
          <a:ln/>
        </p:spPr>
        <p:txBody>
          <a:bodyPr/>
          <a:lstStyle/>
          <a:p>
            <a:pPr marL="342900" indent="-342900" algn="l">
              <a:spcBef>
                <a:spcPct val="50000"/>
              </a:spcBef>
            </a:pPr>
            <a:r>
              <a:rPr lang="it-IT" sz="2800" i="1">
                <a:solidFill>
                  <a:schemeClr val="accent2"/>
                </a:solidFill>
                <a:latin typeface="Calibri" pitchFamily="34" charset="0"/>
              </a:rPr>
              <a:t>CONSULENZA SICUREZZA SUL LAVORO</a:t>
            </a:r>
            <a:r>
              <a:rPr lang="it-IT"/>
              <a:t> 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507342" y="908050"/>
            <a:ext cx="8813932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98" name="Text Box 6"/>
          <p:cNvSpPr txBox="1">
            <a:spLocks noGrp="1" noChangeArrowheads="1"/>
          </p:cNvSpPr>
          <p:nvPr>
            <p:ph type="body" idx="1"/>
          </p:nvPr>
        </p:nvSpPr>
        <p:spPr>
          <a:xfrm>
            <a:off x="507339" y="1341438"/>
            <a:ext cx="8915400" cy="4525962"/>
          </a:xfrm>
          <a:noFill/>
          <a:ln/>
        </p:spPr>
        <p:txBody>
          <a:bodyPr/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it-IT" sz="1800" i="1">
                <a:solidFill>
                  <a:schemeClr val="accent2"/>
                </a:solidFill>
                <a:latin typeface="Calibri" pitchFamily="34" charset="0"/>
              </a:rPr>
              <a:t>Per rispondere sempre meglio alle esigenze delle sedi TADDIA GROUP dislocate su tutto il territorio nazionale, il team di esperti CSAI, in collaborazione con la TADDIA GROUP, ha messo a punto un </a:t>
            </a:r>
            <a:r>
              <a:rPr lang="it-IT" sz="1800" b="1" i="1">
                <a:solidFill>
                  <a:schemeClr val="accent2"/>
                </a:solidFill>
                <a:latin typeface="Calibri" pitchFamily="34" charset="0"/>
              </a:rPr>
              <a:t>MANUALE OPERATIVO PERSONALIZZABILE</a:t>
            </a:r>
            <a:r>
              <a:rPr lang="it-IT" sz="1800" i="1">
                <a:solidFill>
                  <a:schemeClr val="accent2"/>
                </a:solidFill>
                <a:latin typeface="Calibri" pitchFamily="34" charset="0"/>
              </a:rPr>
              <a:t>: strumento pratico ed efficiente mediante il quale ogni azienda può ottemperare ai molteplici aspetti documentali, organizzativi e tecnici previsti dalla normativa.</a:t>
            </a:r>
          </a:p>
          <a:p>
            <a:pPr marL="0" indent="0"/>
            <a:endParaRPr lang="it-IT" i="1"/>
          </a:p>
          <a:p>
            <a:pPr marL="0" indent="0" algn="just">
              <a:spcBef>
                <a:spcPct val="50000"/>
              </a:spcBef>
              <a:buFontTx/>
              <a:buNone/>
            </a:pPr>
            <a:endParaRPr lang="it-IT" sz="1800" i="1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3799" name="Picture 7" descr="logocsaiSENZAPU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079" y="3860800"/>
            <a:ext cx="2106745" cy="1512888"/>
          </a:xfrm>
          <a:prstGeom prst="rect">
            <a:avLst/>
          </a:prstGeom>
          <a:noFill/>
        </p:spPr>
      </p:pic>
      <p:pic>
        <p:nvPicPr>
          <p:cNvPr id="33800" name="Picture 8" descr="taddiagro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108" y="4005268"/>
            <a:ext cx="3510095" cy="1176337"/>
          </a:xfrm>
          <a:prstGeom prst="rect">
            <a:avLst/>
          </a:prstGeom>
          <a:noFill/>
        </p:spPr>
      </p:pic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2504132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i="0" u="sng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45174" y="188913"/>
            <a:ext cx="9360826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2800">
                <a:latin typeface="Calibri" pitchFamily="34" charset="0"/>
              </a:rPr>
              <a:t>MANUALE OPERATIVO</a:t>
            </a: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2505850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i="0" u="sng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  <p:sp>
        <p:nvSpPr>
          <p:cNvPr id="24658" name="AutoShape 82"/>
          <p:cNvSpPr>
            <a:spLocks noChangeArrowheads="1"/>
          </p:cNvSpPr>
          <p:nvPr/>
        </p:nvSpPr>
        <p:spPr bwMode="auto">
          <a:xfrm>
            <a:off x="584732" y="1268418"/>
            <a:ext cx="1793743" cy="86518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24805" name="Group 229"/>
          <p:cNvGraphicFramePr>
            <a:graphicFrameLocks noGrp="1"/>
          </p:cNvGraphicFramePr>
          <p:nvPr>
            <p:ph/>
          </p:nvPr>
        </p:nvGraphicFramePr>
        <p:xfrm>
          <a:off x="428229" y="765175"/>
          <a:ext cx="8915400" cy="4023360"/>
        </p:xfrm>
        <a:graphic>
          <a:graphicData uri="http://schemas.openxmlformats.org/drawingml/2006/table">
            <a:tbl>
              <a:tblPr/>
              <a:tblGrid>
                <a:gridCol w="4457700"/>
                <a:gridCol w="4457700"/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INDIVIDUAZIONE E NOMINE DELLE FIGURE DELLA SICUREZZA AZIENDALE</a:t>
                      </a:r>
                    </a:p>
                  </a:txBody>
                  <a:tcPr marL="99060" marR="99060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REDAZIONE DELLA DOCUMENTAZIONE NECESSARIA</a:t>
                      </a:r>
                    </a:p>
                  </a:txBody>
                  <a:tcPr marL="99060" marR="99060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0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Nomina RSPP Datore di lavoro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Nomina RLS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Nomina Responsabili ed Addetti al  Primo Soccorso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Nomina Responsabili ed Addetti alla Prevenzione Incendi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9060" marR="99060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Valutazione dei rischi secondo le procedure standardizzate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Valutazione dei rischi da esposizione al rumore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Valutazione dei rischi da esposizione ai campi elettromagnetici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Valutazione dei rischi relativi alle lavoratrici madri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Valutazione del rischio stress lavoro correlato</a:t>
                      </a:r>
                    </a:p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Procedure di emergenza e di evacuazione</a:t>
                      </a:r>
                    </a:p>
                  </a:txBody>
                  <a:tcPr marL="99060" marR="99060" horzOverflow="overflow">
                    <a:lnL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806" name="Text Box 230"/>
          <p:cNvSpPr txBox="1">
            <a:spLocks noChangeArrowheads="1"/>
          </p:cNvSpPr>
          <p:nvPr/>
        </p:nvSpPr>
        <p:spPr bwMode="auto">
          <a:xfrm>
            <a:off x="271730" y="5157793"/>
            <a:ext cx="9126935" cy="146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it-IT" sz="1800" b="1" u="sng">
                <a:latin typeface="Calibri" pitchFamily="34" charset="0"/>
              </a:rPr>
              <a:t>Per tutte le agenzie TADDIA GROUP viene riservato il prezzo speciale di 1000,00 € + iva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it-IT" sz="1800" b="1">
              <a:latin typeface="Calibri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507342" y="836613"/>
            <a:ext cx="8813932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2504132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i="0" u="sng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  <p:pic>
        <p:nvPicPr>
          <p:cNvPr id="26704" name="Picture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228" y="1052516"/>
            <a:ext cx="4531651" cy="48974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6705" name="Rectangle 81"/>
          <p:cNvSpPr>
            <a:spLocks noChangeArrowheads="1"/>
          </p:cNvSpPr>
          <p:nvPr/>
        </p:nvSpPr>
        <p:spPr bwMode="auto">
          <a:xfrm>
            <a:off x="507341" y="260354"/>
            <a:ext cx="26938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/>
              <a:t>MANUALE OPERATIVO</a:t>
            </a:r>
          </a:p>
        </p:txBody>
      </p:sp>
      <p:pic>
        <p:nvPicPr>
          <p:cNvPr id="26706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501" y="2060580"/>
            <a:ext cx="4290880" cy="26400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504132" y="6018108"/>
            <a:ext cx="5117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C.S.A.I. S.r.l.   Via Castiglione n° 47/2   40124 Bologna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Tel. 051/237982   Fax 051/264086  -  Codice Fiscale e Partita IVA: 03964270379</a:t>
            </a:r>
          </a:p>
          <a:p>
            <a:pPr algn="ctr">
              <a:spcBef>
                <a:spcPct val="0"/>
              </a:spcBef>
            </a:pP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E-mail: </a:t>
            </a:r>
            <a:r>
              <a:rPr lang="it-IT" sz="1200" i="0" u="sng">
                <a:solidFill>
                  <a:srgbClr val="0099CC"/>
                </a:solidFill>
                <a:latin typeface="Calibri" pitchFamily="34" charset="0"/>
              </a:rPr>
              <a:t>csai@csaisrl.it </a:t>
            </a:r>
            <a:r>
              <a:rPr lang="it-IT" sz="1200" i="0">
                <a:solidFill>
                  <a:srgbClr val="0099CC"/>
                </a:solidFill>
                <a:latin typeface="Calibri" pitchFamily="34" charset="0"/>
              </a:rPr>
              <a:t>  Sito web: www.csaisrl.it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691475" y="3933830"/>
            <a:ext cx="428916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2800">
                <a:latin typeface="Calibri" pitchFamily="34" charset="0"/>
              </a:rPr>
              <a:t>Grazie per l’attenzione</a:t>
            </a:r>
          </a:p>
        </p:txBody>
      </p:sp>
      <p:pic>
        <p:nvPicPr>
          <p:cNvPr id="30727" name="Picture 7" descr="logocsaiSENZAPU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765179"/>
            <a:ext cx="2885810" cy="2073275"/>
          </a:xfrm>
          <a:prstGeom prst="rect">
            <a:avLst/>
          </a:prstGeom>
          <a:noFill/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5343393" y="1228637"/>
            <a:ext cx="3589205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tabLst>
                <a:tab pos="449263" algn="r"/>
                <a:tab pos="3060700" algn="ctr"/>
                <a:tab pos="6119813" algn="r"/>
              </a:tabLst>
            </a:pPr>
            <a:r>
              <a:rPr lang="it-IT" i="0">
                <a:latin typeface="Calibri" pitchFamily="34" charset="0"/>
                <a:ea typeface="Times New Roman" pitchFamily="18" charset="0"/>
                <a:cs typeface="Frutiger-Bold" pitchFamily="2" charset="0"/>
              </a:rPr>
              <a:t>Coordinamento</a:t>
            </a:r>
          </a:p>
          <a:p>
            <a:pPr>
              <a:spcBef>
                <a:spcPct val="0"/>
              </a:spcBef>
              <a:tabLst>
                <a:tab pos="449263" algn="r"/>
                <a:tab pos="3060700" algn="ctr"/>
                <a:tab pos="6119813" algn="r"/>
              </a:tabLst>
            </a:pPr>
            <a:r>
              <a:rPr lang="it-IT" i="0">
                <a:latin typeface="Calibri" pitchFamily="34" charset="0"/>
                <a:ea typeface="Times New Roman" pitchFamily="18" charset="0"/>
                <a:cs typeface="Frutiger-Bold" pitchFamily="2" charset="0"/>
              </a:rPr>
              <a:t>Servizi</a:t>
            </a:r>
          </a:p>
          <a:p>
            <a:pPr>
              <a:spcBef>
                <a:spcPct val="0"/>
              </a:spcBef>
              <a:tabLst>
                <a:tab pos="449263" algn="r"/>
                <a:tab pos="3060700" algn="ctr"/>
                <a:tab pos="6119813" algn="r"/>
              </a:tabLst>
            </a:pPr>
            <a:r>
              <a:rPr lang="it-IT" i="0">
                <a:latin typeface="Calibri" pitchFamily="34" charset="0"/>
                <a:ea typeface="Times New Roman" pitchFamily="18" charset="0"/>
                <a:cs typeface="Frutiger-Bold" pitchFamily="2" charset="0"/>
              </a:rPr>
              <a:t>Aziendali </a:t>
            </a:r>
          </a:p>
          <a:p>
            <a:pPr>
              <a:spcBef>
                <a:spcPct val="0"/>
              </a:spcBef>
              <a:tabLst>
                <a:tab pos="449263" algn="r"/>
                <a:tab pos="3060700" algn="ctr"/>
                <a:tab pos="6119813" algn="r"/>
              </a:tabLst>
            </a:pPr>
            <a:r>
              <a:rPr lang="it-IT" i="0">
                <a:latin typeface="Calibri" pitchFamily="34" charset="0"/>
                <a:ea typeface="Times New Roman" pitchFamily="18" charset="0"/>
                <a:cs typeface="Frutiger-Bold" pitchFamily="2" charset="0"/>
              </a:rPr>
              <a:t>Industriali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1052512" y="3213100"/>
            <a:ext cx="8034867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AMPLIAMENTO RETE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196854"/>
            <a:ext cx="4304928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AMPLIAMENTO RETE E MAGGIORE VISIBILITÀ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2" descr="O:\posta\publi&amp;mark\infortunistica_taddia\PROGETTI GRAFICI VARI\TADDIA INFORMA\Affiliati\italia puzzle tadd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075" y="1124747"/>
            <a:ext cx="6528007" cy="573325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260750"/>
            <a:ext cx="338437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ACCORDI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COLLABORAZIONE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1700810"/>
            <a:ext cx="9906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FEDERTRASPORTI</a:t>
            </a:r>
            <a:endParaRPr lang="it-IT" sz="44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O:\posta\publi&amp;mark\infortunistica_taddia\RIUNIONI\NAZIONALI\dic17\Asset Slide\Federtrasporti\accordo federtra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175" y="3284986"/>
            <a:ext cx="9360607" cy="16939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260750"/>
            <a:ext cx="338437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FIERA TRANSPOTEC 2019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1268760"/>
            <a:ext cx="9906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FIERA TRANSPOTEC 2019</a:t>
            </a:r>
            <a:endParaRPr lang="it-IT" sz="4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O:\posta\publi&amp;mark\infortunistica_taddia\RIUNIONI\NAZIONALI\dic17\Asset Slide\Federtrasporti\fi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776" y="2060848"/>
            <a:ext cx="3960440" cy="45730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0" descr="Sunk-cup-of-coff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" y="0"/>
            <a:ext cx="102874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8" y="1412878"/>
            <a:ext cx="4608512" cy="221599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E6AF00"/>
                </a:solidFill>
                <a:latin typeface="Alex Brush" pitchFamily="2" charset="0"/>
              </a:rPr>
              <a:t>Coffee</a:t>
            </a:r>
            <a:endParaRPr lang="it-IT" sz="13800" b="1" dirty="0">
              <a:solidFill>
                <a:srgbClr val="E6AF00"/>
              </a:solidFill>
              <a:latin typeface="Alex Brush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96620" y="3357101"/>
            <a:ext cx="4608512" cy="221599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E6AF00"/>
                </a:solidFill>
                <a:latin typeface="Alex Brush" pitchFamily="2" charset="0"/>
              </a:rPr>
              <a:t>Break</a:t>
            </a:r>
            <a:endParaRPr lang="it-IT" sz="13800" b="1" dirty="0">
              <a:solidFill>
                <a:srgbClr val="E6AF00"/>
              </a:solidFill>
              <a:latin typeface="Alex Brush" pitchFamily="2" charset="0"/>
            </a:endParaRPr>
          </a:p>
        </p:txBody>
      </p:sp>
      <p:pic>
        <p:nvPicPr>
          <p:cNvPr id="7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260750"/>
            <a:ext cx="338437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ACCORDI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COLLABORAZIONE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1700810"/>
            <a:ext cx="9906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PATRONATO 50&amp;PIU’ ENASCO</a:t>
            </a:r>
            <a:endParaRPr lang="it-IT" sz="44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O:\posta\publi&amp;mark\infortunistica_taddia\RIUNIONI\NAZIONALI\dic17\Asset Slide\Federtrasporti\accordo federtra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175" y="3284986"/>
            <a:ext cx="9360607" cy="1693911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7041233" y="3645024"/>
            <a:ext cx="259228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 descr="G:\luiss\system\enas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5249" y="3573018"/>
            <a:ext cx="2088232" cy="12550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15Dicembre 2017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INTERVENTO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700808"/>
            <a:ext cx="99060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INTERVENTO </a:t>
            </a:r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endParaRPr lang="it-IT" sz="4000" b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LUCA GIUSTINELLI</a:t>
            </a: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50&amp;PIU’ ENASCO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IMMAGINE_RUBR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640" y="2348880"/>
            <a:ext cx="6133004" cy="4509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G:\luiss\system\enas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1668" y="1412776"/>
            <a:ext cx="1797216" cy="1080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/>
          </p:cNvSpPr>
          <p:nvPr/>
        </p:nvSpPr>
        <p:spPr>
          <a:xfrm>
            <a:off x="662530" y="1000153"/>
            <a:ext cx="8814979" cy="424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spcBef>
                <a:spcPct val="0"/>
              </a:spcBef>
              <a:spcAft>
                <a:spcPts val="1200"/>
              </a:spcAft>
              <a:defRPr/>
            </a:pPr>
            <a:r>
              <a:rPr lang="it-IT" sz="4000" b="1" dirty="0" smtClean="0">
                <a:solidFill>
                  <a:srgbClr val="002060"/>
                </a:solidFill>
              </a:rPr>
              <a:t>Collaborazione tra</a:t>
            </a:r>
          </a:p>
          <a:p>
            <a:pPr algn="ctr" defTabSz="914400">
              <a:spcBef>
                <a:spcPct val="0"/>
              </a:spcBef>
              <a:spcAft>
                <a:spcPts val="1200"/>
              </a:spcAft>
              <a:defRPr/>
            </a:pPr>
            <a:endParaRPr lang="it-IT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ahoma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  <a:t>50&amp;PiùEnasco 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it-IT" sz="4000" b="1" dirty="0" smtClean="0">
                <a:solidFill>
                  <a:srgbClr val="FF0000"/>
                </a:solidFill>
              </a:rPr>
              <a:t>e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  <a:t> 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  <a:t>TADDIA Group</a:t>
            </a:r>
            <a:r>
              <a:rPr lang="it-IT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  <a:t/>
            </a:r>
            <a:br>
              <a:rPr lang="it-IT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</a:br>
            <a:r>
              <a:rPr lang="it-IT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  <a:t/>
            </a:r>
            <a:br>
              <a:rPr lang="it-IT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Arial" pitchFamily="34" charset="0"/>
              </a:rPr>
            </a:br>
            <a:r>
              <a:rPr lang="it-IT" sz="4000" b="1" dirty="0" smtClean="0">
                <a:solidFill>
                  <a:srgbClr val="002060"/>
                </a:solidFill>
              </a:rPr>
              <a:t>Aspetti Operativi</a:t>
            </a:r>
            <a:endParaRPr lang="it-IT" sz="4000" b="1" dirty="0">
              <a:solidFill>
                <a:srgbClr val="002060"/>
              </a:solidFill>
            </a:endParaRPr>
          </a:p>
        </p:txBody>
      </p:sp>
      <p:sp>
        <p:nvSpPr>
          <p:cNvPr id="18434" name="AutoShape 2" descr="http://www.patronato.acli.it/wp-content/uploads/2017/07/naspi-colf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5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3877" y="142896"/>
            <a:ext cx="8745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FF0000"/>
                </a:solidFill>
              </a:rPr>
              <a:t>50&amp;Piu'</a:t>
            </a:r>
            <a:r>
              <a:rPr lang="it-IT" sz="2800" b="1" dirty="0" err="1" smtClean="0">
                <a:solidFill>
                  <a:srgbClr val="333399"/>
                </a:solidFill>
              </a:rPr>
              <a:t>Enasco</a:t>
            </a:r>
            <a:r>
              <a:rPr lang="it-IT" sz="2000" b="1" dirty="0" smtClean="0">
                <a:solidFill>
                  <a:srgbClr val="333399"/>
                </a:solidFill>
              </a:rPr>
              <a:t/>
            </a:r>
            <a:br>
              <a:rPr lang="it-IT" sz="2000" b="1" dirty="0" smtClean="0">
                <a:solidFill>
                  <a:srgbClr val="333399"/>
                </a:solidFill>
              </a:rPr>
            </a:br>
            <a:endParaRPr lang="it-IT" sz="2000" b="1" dirty="0" smtClean="0">
              <a:solidFill>
                <a:srgbClr val="333399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333399"/>
                </a:solidFill>
              </a:rPr>
              <a:t>Istituto di Patronato e di Assistenza Sociale</a:t>
            </a:r>
            <a:endParaRPr lang="it-IT" sz="2400" b="1" dirty="0">
              <a:solidFill>
                <a:srgbClr val="333399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934744" y="1071546"/>
            <a:ext cx="67330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000000"/>
                </a:solidFill>
              </a:rPr>
              <a:t/>
            </a:r>
            <a:br>
              <a:rPr lang="it-IT" sz="1400" dirty="0" smtClean="0">
                <a:solidFill>
                  <a:srgbClr val="000000"/>
                </a:solidFill>
              </a:rPr>
            </a:br>
            <a:r>
              <a:rPr lang="it-IT" dirty="0" smtClean="0">
                <a:solidFill>
                  <a:srgbClr val="000000"/>
                </a:solidFill>
              </a:rPr>
              <a:t/>
            </a:r>
            <a:br>
              <a:rPr lang="it-IT" dirty="0" smtClean="0">
                <a:solidFill>
                  <a:srgbClr val="000000"/>
                </a:solidFill>
              </a:rPr>
            </a:br>
            <a:r>
              <a:rPr lang="it-IT" i="1" dirty="0" smtClean="0">
                <a:solidFill>
                  <a:srgbClr val="333399"/>
                </a:solidFill>
              </a:rPr>
              <a:t>50&amp;PiùEnasco  è al servizio gratuito dei cittadini e costituisce un prezioso riferimento nei loro rapporti con Enti ed  Istituzioni </a:t>
            </a:r>
            <a:r>
              <a:rPr lang="it-IT" b="1" u="sng" dirty="0" smtClean="0">
                <a:solidFill>
                  <a:srgbClr val="333399"/>
                </a:solidFill>
              </a:rPr>
              <a:t>previdenziali ed assistenziali</a:t>
            </a:r>
            <a:r>
              <a:rPr lang="it-IT" dirty="0" smtClean="0">
                <a:solidFill>
                  <a:srgbClr val="333399"/>
                </a:solidFill>
              </a:rPr>
              <a:t>. 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/>
            </a:r>
            <a:br>
              <a:rPr lang="it-IT" dirty="0" smtClean="0">
                <a:solidFill>
                  <a:srgbClr val="000000"/>
                </a:solidFill>
              </a:rPr>
            </a:b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146" name="AutoShape 2" descr="Risultati immagini per inps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48" name="AutoShape 4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0" name="AutoShape 6" descr="http://sportelloasu.it/wp-content/uploads/2017/07/Inps-896x1024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2" name="AutoShape 8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4" name="AutoShape 10" descr="Immagine correlat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6" name="AutoShape 12" descr="Scambio di flussi informativi tra Inps, Agenzia delle entrate e Guardia di finanz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0" name="AutoShape 16" descr="http://www.patronato.acli.it/wp-content/uploads/2017/07/naspi-colf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516950" y="2967682"/>
            <a:ext cx="1681871" cy="461665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Istituzioni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6163" name="AutoShape 19" descr="Risultati immagini per omin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5" name="AutoShape 21" descr="INPS"/>
          <p:cNvSpPr>
            <a:spLocks noChangeAspect="1" noChangeArrowheads="1"/>
          </p:cNvSpPr>
          <p:nvPr/>
        </p:nvSpPr>
        <p:spPr bwMode="auto">
          <a:xfrm>
            <a:off x="68792" y="-136525"/>
            <a:ext cx="3302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7" name="AutoShape 23" descr="Immagine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250394" y="5825202"/>
            <a:ext cx="4101732" cy="461665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</a:rPr>
              <a:t>Cittadini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cxnSp>
        <p:nvCxnSpPr>
          <p:cNvPr id="29" name="Connettore 1 28"/>
          <p:cNvCxnSpPr/>
          <p:nvPr/>
        </p:nvCxnSpPr>
        <p:spPr>
          <a:xfrm rot="5400000">
            <a:off x="5008343" y="5453792"/>
            <a:ext cx="664463" cy="86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AutoShape 2" descr="ministero-del-lavoro"/>
          <p:cNvSpPr>
            <a:spLocks noChangeAspect="1" noChangeArrowheads="1"/>
          </p:cNvSpPr>
          <p:nvPr/>
        </p:nvSpPr>
        <p:spPr bwMode="auto">
          <a:xfrm>
            <a:off x="168540" y="-1050925"/>
            <a:ext cx="6604000" cy="2190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18437" name="Picture 5" descr="G:\luiss\system\ministe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094" y="3600870"/>
            <a:ext cx="2561007" cy="1245986"/>
          </a:xfrm>
          <a:prstGeom prst="rect">
            <a:avLst/>
          </a:prstGeom>
          <a:noFill/>
        </p:spPr>
      </p:pic>
      <p:cxnSp>
        <p:nvCxnSpPr>
          <p:cNvPr id="32" name="Connettore 2 31"/>
          <p:cNvCxnSpPr/>
          <p:nvPr/>
        </p:nvCxnSpPr>
        <p:spPr>
          <a:xfrm>
            <a:off x="3559959" y="4670852"/>
            <a:ext cx="773912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890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044" y="3929066"/>
            <a:ext cx="1547823" cy="930236"/>
          </a:xfrm>
          <a:prstGeom prst="rect">
            <a:avLst/>
          </a:prstGeom>
          <a:noFill/>
        </p:spPr>
      </p:pic>
      <p:cxnSp>
        <p:nvCxnSpPr>
          <p:cNvPr id="31" name="Connettore 1 30"/>
          <p:cNvCxnSpPr>
            <a:endCxn id="37890" idx="0"/>
          </p:cNvCxnSpPr>
          <p:nvPr/>
        </p:nvCxnSpPr>
        <p:spPr>
          <a:xfrm rot="5400000">
            <a:off x="5126502" y="3713892"/>
            <a:ext cx="428628" cy="172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24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3877" y="85574"/>
            <a:ext cx="8745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FF0000"/>
                </a:solidFill>
              </a:rPr>
              <a:t>50&amp;Piu'</a:t>
            </a:r>
            <a:r>
              <a:rPr lang="it-IT" sz="2800" b="1" dirty="0" err="1" smtClean="0">
                <a:solidFill>
                  <a:srgbClr val="333399"/>
                </a:solidFill>
              </a:rPr>
              <a:t>Enasco</a:t>
            </a:r>
            <a:r>
              <a:rPr lang="it-IT" sz="2000" b="1" dirty="0" smtClean="0">
                <a:solidFill>
                  <a:srgbClr val="333399"/>
                </a:solidFill>
              </a:rPr>
              <a:t/>
            </a:r>
            <a:br>
              <a:rPr lang="it-IT" sz="2000" b="1" dirty="0" smtClean="0">
                <a:solidFill>
                  <a:srgbClr val="333399"/>
                </a:solidFill>
              </a:rPr>
            </a:br>
            <a:endParaRPr lang="it-IT" sz="2000" b="1" dirty="0" smtClean="0">
              <a:solidFill>
                <a:srgbClr val="333399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333399"/>
                </a:solidFill>
              </a:rPr>
              <a:t>Istituto di Patronato e di Assistenza Sociale</a:t>
            </a:r>
            <a:endParaRPr lang="it-IT" sz="2400" b="1" dirty="0">
              <a:solidFill>
                <a:srgbClr val="333399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41703" y="785794"/>
            <a:ext cx="859042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333399"/>
                </a:solidFill>
              </a:rPr>
              <a:t/>
            </a:r>
            <a:br>
              <a:rPr lang="it-IT" sz="1400" dirty="0" smtClean="0">
                <a:solidFill>
                  <a:srgbClr val="333399"/>
                </a:solidFill>
              </a:rPr>
            </a:br>
            <a:r>
              <a:rPr lang="it-IT" dirty="0" smtClean="0">
                <a:solidFill>
                  <a:srgbClr val="333399"/>
                </a:solidFill>
              </a:rPr>
              <a:t/>
            </a:r>
            <a:br>
              <a:rPr lang="it-IT" dirty="0" smtClean="0">
                <a:solidFill>
                  <a:srgbClr val="333399"/>
                </a:solidFill>
              </a:rPr>
            </a:br>
            <a:r>
              <a:rPr lang="it-IT" i="1" dirty="0" smtClean="0">
                <a:solidFill>
                  <a:srgbClr val="333399"/>
                </a:solidFill>
              </a:rPr>
              <a:t> Dialoga in modalità telematica e con contatti privilegiati con i maggiori Istituti previdenziali con accesso diretto alle loro banche dati in tempo reale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333399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Gestisce oltre </a:t>
            </a:r>
            <a:r>
              <a:rPr lang="it-IT" dirty="0" smtClean="0">
                <a:solidFill>
                  <a:srgbClr val="FF0000"/>
                </a:solidFill>
              </a:rPr>
              <a:t>400 mila pratiche </a:t>
            </a:r>
            <a:r>
              <a:rPr lang="it-IT" dirty="0" smtClean="0">
                <a:solidFill>
                  <a:srgbClr val="333399"/>
                </a:solidFill>
              </a:rPr>
              <a:t>ogni anno </a:t>
            </a:r>
            <a:r>
              <a:rPr lang="it-IT" dirty="0" smtClean="0">
                <a:solidFill>
                  <a:srgbClr val="000000"/>
                </a:solidFill>
              </a:rPr>
              <a:t/>
            </a:r>
            <a:br>
              <a:rPr lang="it-IT" dirty="0" smtClean="0">
                <a:solidFill>
                  <a:srgbClr val="000000"/>
                </a:solidFill>
              </a:rPr>
            </a:b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146" name="AutoShape 2" descr="Risultati immagini per inps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48" name="AutoShape 4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0" name="AutoShape 6" descr="http://sportelloasu.it/wp-content/uploads/2017/07/Inps-896x1024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2" name="AutoShape 8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4" name="AutoShape 10" descr="Immagine correlat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6" name="AutoShape 12" descr="Scambio di flussi informativi tra Inps, Agenzia delle entrate e Guardia di finanz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0" name="AutoShape 16" descr="http://www.patronato.acli.it/wp-content/uploads/2017/07/naspi-colf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3" name="AutoShape 19" descr="Risultati immagini per omin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5" name="AutoShape 21" descr="INPS"/>
          <p:cNvSpPr>
            <a:spLocks noChangeAspect="1" noChangeArrowheads="1"/>
          </p:cNvSpPr>
          <p:nvPr/>
        </p:nvSpPr>
        <p:spPr bwMode="auto">
          <a:xfrm>
            <a:off x="68792" y="-136525"/>
            <a:ext cx="3302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7" name="AutoShape 23" descr="Immagine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434" name="AutoShape 2" descr="ministero-del-lavoro"/>
          <p:cNvSpPr>
            <a:spLocks noChangeAspect="1" noChangeArrowheads="1"/>
          </p:cNvSpPr>
          <p:nvPr/>
        </p:nvSpPr>
        <p:spPr bwMode="auto">
          <a:xfrm>
            <a:off x="168540" y="-1050925"/>
            <a:ext cx="6604000" cy="2190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399296" y="3286124"/>
            <a:ext cx="723275" cy="369332"/>
          </a:xfrm>
          <a:prstGeom prst="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INPS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669699" y="3273982"/>
            <a:ext cx="761747" cy="3693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INAIL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249080" y="2761774"/>
            <a:ext cx="2018501" cy="36933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Comuni e Regioni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3018221" y="5845750"/>
            <a:ext cx="4101732" cy="523220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FF0000"/>
                </a:solidFill>
              </a:rPr>
              <a:t>Cittadini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4044916" y="6417254"/>
            <a:ext cx="235192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002060"/>
                </a:solidFill>
              </a:rPr>
              <a:t>400.00 pratiche/anno</a:t>
            </a:r>
            <a:endParaRPr lang="it-IT" dirty="0">
              <a:solidFill>
                <a:srgbClr val="00206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>
            <a:off x="3405179" y="3702610"/>
            <a:ext cx="619129" cy="512208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rot="5400000">
            <a:off x="6215071" y="3690942"/>
            <a:ext cx="571504" cy="619129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rot="5400000">
            <a:off x="4856492" y="5166626"/>
            <a:ext cx="500860" cy="17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rot="5400000">
            <a:off x="4929651" y="3892089"/>
            <a:ext cx="357984" cy="1720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/>
          <p:cNvSpPr/>
          <p:nvPr/>
        </p:nvSpPr>
        <p:spPr>
          <a:xfrm>
            <a:off x="1547789" y="2773916"/>
            <a:ext cx="2185214" cy="369332"/>
          </a:xfrm>
          <a:prstGeom prst="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Ex Enpals e Inpdap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4471012" y="2773916"/>
            <a:ext cx="1159292" cy="369332"/>
          </a:xfrm>
          <a:prstGeom prst="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Enasarco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7122310" y="3273982"/>
            <a:ext cx="569387" cy="369332"/>
          </a:xfrm>
          <a:prstGeom prst="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333399"/>
                </a:solidFill>
              </a:rPr>
              <a:t>Asl </a:t>
            </a:r>
            <a:endParaRPr lang="it-IT" dirty="0">
              <a:solidFill>
                <a:srgbClr val="333399"/>
              </a:solidFill>
            </a:endParaRPr>
          </a:p>
        </p:txBody>
      </p:sp>
      <p:pic>
        <p:nvPicPr>
          <p:cNvPr id="52" name="Picture 1" descr="G:\luiss\system\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268" y="2786058"/>
            <a:ext cx="464347" cy="4286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4" name="Picture 1" descr="G:\luiss\system\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5611" y="5000636"/>
            <a:ext cx="464347" cy="4286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cxnSp>
        <p:nvCxnSpPr>
          <p:cNvPr id="56" name="Connettore 1 55"/>
          <p:cNvCxnSpPr/>
          <p:nvPr/>
        </p:nvCxnSpPr>
        <p:spPr>
          <a:xfrm rot="5400000">
            <a:off x="4929651" y="5606602"/>
            <a:ext cx="357984" cy="1720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484" y="3929066"/>
            <a:ext cx="1547823" cy="930236"/>
          </a:xfrm>
          <a:prstGeom prst="rect">
            <a:avLst/>
          </a:prstGeom>
          <a:noFill/>
        </p:spPr>
      </p:pic>
      <p:pic>
        <p:nvPicPr>
          <p:cNvPr id="58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  <p:pic>
        <p:nvPicPr>
          <p:cNvPr id="60" name="Picture 1" descr="G:\luiss\system\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5167" y="2714620"/>
            <a:ext cx="464347" cy="4286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/>
        </p:nvGraphicFramePr>
        <p:xfrm>
          <a:off x="624284" y="14287"/>
          <a:ext cx="8657432" cy="682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-1006120" y="2071678"/>
            <a:ext cx="7506943" cy="4929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4824" name="Picture 8" descr="G:\luiss\system\cartina-italia-tutte-leregion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650" y="1643057"/>
            <a:ext cx="3637350" cy="3810557"/>
          </a:xfrm>
          <a:prstGeom prst="rect">
            <a:avLst/>
          </a:prstGeom>
          <a:noFill/>
        </p:spPr>
      </p:pic>
      <p:sp>
        <p:nvSpPr>
          <p:cNvPr id="6146" name="AutoShape 2" descr="Risultati immagini per inps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48" name="AutoShape 4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0" name="AutoShape 6" descr="http://sportelloasu.it/wp-content/uploads/2017/07/Inps-896x1024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2" name="AutoShape 8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4" name="AutoShape 10" descr="Immagine correlat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6" name="AutoShape 12" descr="Scambio di flussi informativi tra Inps, Agenzia delle entrate e Guardia di finanz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8" name="AutoShape 14" descr="https://www.anorc.eu/media/zoo/images/inps_cud_telematico_95979095ddd787ad4da1cadc6e9859f5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0" name="AutoShape 16" descr="http://www.patronato.acli.it/wp-content/uploads/2017/07/naspi-colf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3" name="AutoShape 19" descr="Risultati immagini per omin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5" name="AutoShape 21" descr="INPS"/>
          <p:cNvSpPr>
            <a:spLocks noChangeAspect="1" noChangeArrowheads="1"/>
          </p:cNvSpPr>
          <p:nvPr/>
        </p:nvSpPr>
        <p:spPr bwMode="auto">
          <a:xfrm>
            <a:off x="68792" y="-136525"/>
            <a:ext cx="3302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7" name="AutoShape 23" descr="Immagine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54960" y="2500306"/>
            <a:ext cx="3050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- 700</a:t>
            </a:r>
            <a:r>
              <a:rPr lang="it-IT" dirty="0" smtClean="0">
                <a:solidFill>
                  <a:srgbClr val="333399"/>
                </a:solidFill>
              </a:rPr>
              <a:t> operatori specializzati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54780" y="2988230"/>
            <a:ext cx="230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- 1.000</a:t>
            </a:r>
            <a:r>
              <a:rPr lang="it-IT" dirty="0" smtClean="0">
                <a:solidFill>
                  <a:srgbClr val="333399"/>
                </a:solidFill>
              </a:rPr>
              <a:t> collaboratori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637358" y="2500306"/>
            <a:ext cx="2392643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- 16</a:t>
            </a:r>
            <a:r>
              <a:rPr lang="it-IT" dirty="0" smtClean="0">
                <a:solidFill>
                  <a:srgbClr val="333399"/>
                </a:solidFill>
              </a:rPr>
              <a:t> sedi regionali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333399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- 103</a:t>
            </a:r>
            <a:r>
              <a:rPr lang="it-IT" dirty="0" smtClean="0">
                <a:solidFill>
                  <a:srgbClr val="333399"/>
                </a:solidFill>
              </a:rPr>
              <a:t> uffici provinciali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333399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- 190</a:t>
            </a:r>
            <a:r>
              <a:rPr lang="it-IT" dirty="0" smtClean="0">
                <a:solidFill>
                  <a:srgbClr val="333399"/>
                </a:solidFill>
              </a:rPr>
              <a:t> uffici zonali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dirty="0" smtClean="0">
              <a:solidFill>
                <a:srgbClr val="333399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- 400</a:t>
            </a:r>
            <a:r>
              <a:rPr lang="it-IT" dirty="0" smtClean="0">
                <a:solidFill>
                  <a:srgbClr val="333399"/>
                </a:solidFill>
              </a:rPr>
              <a:t> recapiti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34818" name="AutoShape 2" descr="Risultati immagini per itali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20" name="AutoShape 4" descr="Risultati immagini per itali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22" name="AutoShape 6" descr="https://www.costedelsud.it/images/cartina-italia-tutte-leregioni.gif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26" name="AutoShape 10" descr="Confcommerci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2" name="Gruppo 40"/>
          <p:cNvGrpSpPr/>
          <p:nvPr/>
        </p:nvGrpSpPr>
        <p:grpSpPr>
          <a:xfrm>
            <a:off x="5417347" y="-24"/>
            <a:ext cx="2089562" cy="1214446"/>
            <a:chOff x="1071538" y="1142984"/>
            <a:chExt cx="2289008" cy="1432525"/>
          </a:xfrm>
        </p:grpSpPr>
        <p:pic>
          <p:nvPicPr>
            <p:cNvPr id="34828" name="Picture 12" descr="G:\luiss\system\logo_confcommercio-cop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1538" y="1142984"/>
              <a:ext cx="2289008" cy="1432525"/>
            </a:xfrm>
            <a:prstGeom prst="rect">
              <a:avLst/>
            </a:prstGeom>
            <a:noFill/>
          </p:spPr>
        </p:pic>
        <p:sp>
          <p:nvSpPr>
            <p:cNvPr id="40" name="CasellaDiTesto 39"/>
            <p:cNvSpPr txBox="1"/>
            <p:nvPr/>
          </p:nvSpPr>
          <p:spPr>
            <a:xfrm>
              <a:off x="1785918" y="1985646"/>
              <a:ext cx="1428759" cy="435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6" name="Picture 2" descr="G:\luiss\system\enas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612" y="36"/>
            <a:ext cx="2089562" cy="1255819"/>
          </a:xfrm>
          <a:prstGeom prst="rect">
            <a:avLst/>
          </a:prstGeom>
          <a:noFill/>
        </p:spPr>
      </p:pic>
      <p:sp>
        <p:nvSpPr>
          <p:cNvPr id="27" name="CasellaDiTesto 26"/>
          <p:cNvSpPr txBox="1"/>
          <p:nvPr/>
        </p:nvSpPr>
        <p:spPr>
          <a:xfrm>
            <a:off x="2672211" y="1500174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333399"/>
                </a:solidFill>
              </a:rPr>
              <a:t>La nostra struttura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5881694" y="5429264"/>
            <a:ext cx="5107817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5881697" y="5286364"/>
            <a:ext cx="531421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1" name="Picture 2" descr="G:\luiss\system\enasc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5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40832" y="404768"/>
            <a:ext cx="374441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 NUOVI AFFILIATI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6" name="Picture 4" descr="C:\Users\Utente\Desktop\italia puzzle tadd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6656" y="1124744"/>
            <a:ext cx="6528006" cy="573325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/>
          </a:sp3d>
        </p:spPr>
      </p:pic>
      <p:pic>
        <p:nvPicPr>
          <p:cNvPr id="3077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888" y="1628800"/>
            <a:ext cx="144016" cy="144016"/>
          </a:xfrm>
          <a:prstGeom prst="rect">
            <a:avLst/>
          </a:prstGeom>
          <a:noFill/>
        </p:spPr>
      </p:pic>
      <p:sp>
        <p:nvSpPr>
          <p:cNvPr id="12" name="Callout 1 11"/>
          <p:cNvSpPr/>
          <p:nvPr/>
        </p:nvSpPr>
        <p:spPr>
          <a:xfrm>
            <a:off x="4808991" y="1268760"/>
            <a:ext cx="2232248" cy="576064"/>
          </a:xfrm>
          <a:prstGeom prst="borderCallout1">
            <a:avLst>
              <a:gd name="adj1" fmla="val 48362"/>
              <a:gd name="adj2" fmla="val -217"/>
              <a:gd name="adj3" fmla="val 66491"/>
              <a:gd name="adj4" fmla="val -31182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808983" y="1290248"/>
            <a:ext cx="2232250" cy="523220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Michael Iuni e Aurelio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Leonardelli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-  TRENTO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4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6976" y="3212976"/>
            <a:ext cx="144016" cy="144016"/>
          </a:xfrm>
          <a:prstGeom prst="rect">
            <a:avLst/>
          </a:prstGeom>
          <a:noFill/>
        </p:spPr>
      </p:pic>
      <p:sp>
        <p:nvSpPr>
          <p:cNvPr id="15" name="Callout 1 14"/>
          <p:cNvSpPr/>
          <p:nvPr/>
        </p:nvSpPr>
        <p:spPr>
          <a:xfrm>
            <a:off x="5601072" y="3501008"/>
            <a:ext cx="2736304" cy="360040"/>
          </a:xfrm>
          <a:prstGeom prst="borderCallout1">
            <a:avLst>
              <a:gd name="adj1" fmla="val 48867"/>
              <a:gd name="adj2" fmla="val -79"/>
              <a:gd name="adj3" fmla="val -37088"/>
              <a:gd name="adj4" fmla="val -25332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601072" y="3501018"/>
            <a:ext cx="2736304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Loredana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Buccarello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- PESARO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7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104" y="4365104"/>
            <a:ext cx="144016" cy="144016"/>
          </a:xfrm>
          <a:prstGeom prst="rect">
            <a:avLst/>
          </a:prstGeom>
          <a:noFill/>
        </p:spPr>
      </p:pic>
      <p:sp>
        <p:nvSpPr>
          <p:cNvPr id="18" name="Callout 1 17"/>
          <p:cNvSpPr/>
          <p:nvPr/>
        </p:nvSpPr>
        <p:spPr>
          <a:xfrm>
            <a:off x="6408712" y="4055586"/>
            <a:ext cx="3152800" cy="360040"/>
          </a:xfrm>
          <a:prstGeom prst="borderCallout1">
            <a:avLst>
              <a:gd name="adj1" fmla="val 46732"/>
              <a:gd name="adj2" fmla="val -446"/>
              <a:gd name="adj3" fmla="val 81338"/>
              <a:gd name="adj4" fmla="val -11094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6393160" y="4077157"/>
            <a:ext cx="3168352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Massimo Sorbo – CERIGNOLA (FG)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0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760" y="2492896"/>
            <a:ext cx="144016" cy="144016"/>
          </a:xfrm>
          <a:prstGeom prst="rect">
            <a:avLst/>
          </a:prstGeom>
          <a:noFill/>
        </p:spPr>
      </p:pic>
      <p:sp>
        <p:nvSpPr>
          <p:cNvPr id="21" name="Callout 1 20"/>
          <p:cNvSpPr/>
          <p:nvPr/>
        </p:nvSpPr>
        <p:spPr>
          <a:xfrm>
            <a:off x="200472" y="2132856"/>
            <a:ext cx="2535832" cy="360040"/>
          </a:xfrm>
          <a:prstGeom prst="borderCallout1">
            <a:avLst>
              <a:gd name="adj1" fmla="val 100461"/>
              <a:gd name="adj2" fmla="val 95008"/>
              <a:gd name="adj3" fmla="val 121208"/>
              <a:gd name="adj4" fmla="val 102003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200472" y="2133085"/>
            <a:ext cx="2535832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Barbara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Bertone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- TORINO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7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848" y="2564904"/>
            <a:ext cx="72008" cy="72008"/>
          </a:xfrm>
          <a:prstGeom prst="rect">
            <a:avLst/>
          </a:prstGeom>
          <a:noFill/>
        </p:spPr>
      </p:pic>
      <p:sp>
        <p:nvSpPr>
          <p:cNvPr id="28" name="Callout 1 27"/>
          <p:cNvSpPr/>
          <p:nvPr/>
        </p:nvSpPr>
        <p:spPr>
          <a:xfrm>
            <a:off x="4736976" y="2543418"/>
            <a:ext cx="3456384" cy="360040"/>
          </a:xfrm>
          <a:prstGeom prst="borderCallout1">
            <a:avLst>
              <a:gd name="adj1" fmla="val 48362"/>
              <a:gd name="adj2" fmla="val -217"/>
              <a:gd name="adj3" fmla="val 22174"/>
              <a:gd name="adj4" fmla="val -30879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4736976" y="2565133"/>
            <a:ext cx="3456384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Chiara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Saletti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– FINALE EMILIA (MO)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0799" y="2636912"/>
            <a:ext cx="72008" cy="72008"/>
          </a:xfrm>
          <a:prstGeom prst="rect">
            <a:avLst/>
          </a:prstGeom>
          <a:noFill/>
        </p:spPr>
      </p:pic>
      <p:sp>
        <p:nvSpPr>
          <p:cNvPr id="31" name="Callout 1 30"/>
          <p:cNvSpPr/>
          <p:nvPr/>
        </p:nvSpPr>
        <p:spPr>
          <a:xfrm>
            <a:off x="56456" y="2636912"/>
            <a:ext cx="2952328" cy="288032"/>
          </a:xfrm>
          <a:prstGeom prst="borderCallout1">
            <a:avLst>
              <a:gd name="adj1" fmla="val 49065"/>
              <a:gd name="adj2" fmla="val 100402"/>
              <a:gd name="adj3" fmla="val 30801"/>
              <a:gd name="adj4" fmla="val 102677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-15552" y="2637143"/>
            <a:ext cx="3096344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Loredana Baldassari – MATHI (TO)</a:t>
            </a:r>
            <a:endParaRPr lang="it-IT" sz="1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3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872" y="2852936"/>
            <a:ext cx="72008" cy="72008"/>
          </a:xfrm>
          <a:prstGeom prst="rect">
            <a:avLst/>
          </a:prstGeom>
          <a:noFill/>
        </p:spPr>
      </p:pic>
      <p:sp>
        <p:nvSpPr>
          <p:cNvPr id="34" name="Callout 1 33"/>
          <p:cNvSpPr/>
          <p:nvPr/>
        </p:nvSpPr>
        <p:spPr>
          <a:xfrm>
            <a:off x="128586" y="3140968"/>
            <a:ext cx="2376267" cy="576064"/>
          </a:xfrm>
          <a:prstGeom prst="borderCallout1">
            <a:avLst>
              <a:gd name="adj1" fmla="val 48362"/>
              <a:gd name="adj2" fmla="val 100640"/>
              <a:gd name="adj3" fmla="val -42678"/>
              <a:gd name="adj4" fmla="val 155282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128586" y="3140968"/>
            <a:ext cx="2376267" cy="523220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Francesca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Cadioli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e Giulia Trentini – CENTO (FE)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6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896" y="2708920"/>
            <a:ext cx="72008" cy="72008"/>
          </a:xfrm>
          <a:prstGeom prst="rect">
            <a:avLst/>
          </a:prstGeom>
          <a:noFill/>
        </p:spPr>
      </p:pic>
      <p:sp>
        <p:nvSpPr>
          <p:cNvPr id="37" name="Callout 1 36"/>
          <p:cNvSpPr/>
          <p:nvPr/>
        </p:nvSpPr>
        <p:spPr>
          <a:xfrm>
            <a:off x="56456" y="3861048"/>
            <a:ext cx="2448272" cy="504056"/>
          </a:xfrm>
          <a:prstGeom prst="borderCallout1">
            <a:avLst>
              <a:gd name="adj1" fmla="val 50357"/>
              <a:gd name="adj2" fmla="val 100635"/>
              <a:gd name="adj3" fmla="val -219668"/>
              <a:gd name="adj4" fmla="val 159082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28464" y="3861048"/>
            <a:ext cx="2376264" cy="523220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Luca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Guglielmi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– Barbara Galeotti - CARPI (MO)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9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6976" y="4293096"/>
            <a:ext cx="72008" cy="72008"/>
          </a:xfrm>
          <a:prstGeom prst="rect">
            <a:avLst/>
          </a:prstGeom>
          <a:noFill/>
        </p:spPr>
      </p:pic>
      <p:sp>
        <p:nvSpPr>
          <p:cNvPr id="40" name="Callout 1 39"/>
          <p:cNvSpPr/>
          <p:nvPr/>
        </p:nvSpPr>
        <p:spPr>
          <a:xfrm>
            <a:off x="3800872" y="4653136"/>
            <a:ext cx="1872208" cy="504056"/>
          </a:xfrm>
          <a:prstGeom prst="borderCallout1">
            <a:avLst>
              <a:gd name="adj1" fmla="val -879"/>
              <a:gd name="adj2" fmla="val 34647"/>
              <a:gd name="adj3" fmla="val -56407"/>
              <a:gd name="adj4" fmla="val 49271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>
            <a:off x="3800872" y="4653136"/>
            <a:ext cx="1872208" cy="523220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Anna Maria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Astolfi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- LATINA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2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8824" y="2204864"/>
            <a:ext cx="144016" cy="144016"/>
          </a:xfrm>
          <a:prstGeom prst="rect">
            <a:avLst/>
          </a:prstGeom>
          <a:noFill/>
        </p:spPr>
      </p:pic>
      <p:sp>
        <p:nvSpPr>
          <p:cNvPr id="43" name="Callout 1 42"/>
          <p:cNvSpPr/>
          <p:nvPr/>
        </p:nvSpPr>
        <p:spPr>
          <a:xfrm>
            <a:off x="200472" y="1319282"/>
            <a:ext cx="2808312" cy="525542"/>
          </a:xfrm>
          <a:prstGeom prst="borderCallout1">
            <a:avLst>
              <a:gd name="adj1" fmla="val 47798"/>
              <a:gd name="adj2" fmla="val 99966"/>
              <a:gd name="adj3" fmla="val 166243"/>
              <a:gd name="adj4" fmla="val 113145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44" name="CasellaDiTesto 43"/>
          <p:cNvSpPr txBox="1"/>
          <p:nvPr/>
        </p:nvSpPr>
        <p:spPr>
          <a:xfrm>
            <a:off x="200472" y="1340770"/>
            <a:ext cx="2808312" cy="523220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Lucia G.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Maucieri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–</a:t>
            </a:r>
          </a:p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CASELLE LURANI (LO)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8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6937" y="1772816"/>
            <a:ext cx="144016" cy="144016"/>
          </a:xfrm>
          <a:prstGeom prst="rect">
            <a:avLst/>
          </a:prstGeom>
          <a:noFill/>
        </p:spPr>
      </p:pic>
      <p:sp>
        <p:nvSpPr>
          <p:cNvPr id="49" name="Callout 1 48"/>
          <p:cNvSpPr/>
          <p:nvPr/>
        </p:nvSpPr>
        <p:spPr>
          <a:xfrm>
            <a:off x="6897222" y="1916832"/>
            <a:ext cx="2880320" cy="432048"/>
          </a:xfrm>
          <a:prstGeom prst="borderCallout1">
            <a:avLst>
              <a:gd name="adj1" fmla="val 37743"/>
              <a:gd name="adj2" fmla="val -217"/>
              <a:gd name="adj3" fmla="val 31561"/>
              <a:gd name="adj4" fmla="val -84043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6768752" y="1969176"/>
            <a:ext cx="3080792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Giambattista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Giuliari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- VICENZA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04" y="3356992"/>
            <a:ext cx="144016" cy="144016"/>
          </a:xfrm>
          <a:prstGeom prst="rect">
            <a:avLst/>
          </a:prstGeom>
          <a:noFill/>
        </p:spPr>
      </p:pic>
      <p:sp>
        <p:nvSpPr>
          <p:cNvPr id="52" name="Callout 1 51"/>
          <p:cNvSpPr/>
          <p:nvPr/>
        </p:nvSpPr>
        <p:spPr>
          <a:xfrm>
            <a:off x="416496" y="4797152"/>
            <a:ext cx="2520280" cy="504056"/>
          </a:xfrm>
          <a:prstGeom prst="borderCallout1">
            <a:avLst>
              <a:gd name="adj1" fmla="val 40881"/>
              <a:gd name="adj2" fmla="val 100271"/>
              <a:gd name="adj3" fmla="val -260003"/>
              <a:gd name="adj4" fmla="val 144928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416496" y="4797152"/>
            <a:ext cx="2520280" cy="523220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Alessandro Barbato – </a:t>
            </a:r>
          </a:p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MASSA CARRARA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4" name="Nastro 2 53"/>
          <p:cNvSpPr/>
          <p:nvPr/>
        </p:nvSpPr>
        <p:spPr>
          <a:xfrm>
            <a:off x="0" y="5725286"/>
            <a:ext cx="4664968" cy="1088493"/>
          </a:xfrm>
          <a:prstGeom prst="ribbon">
            <a:avLst/>
          </a:prstGeom>
          <a:solidFill>
            <a:srgbClr val="E6AF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55" name="CasellaDiTesto 54"/>
          <p:cNvSpPr txBox="1"/>
          <p:nvPr/>
        </p:nvSpPr>
        <p:spPr>
          <a:xfrm>
            <a:off x="1136576" y="6165707"/>
            <a:ext cx="237626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BENVENUTI</a:t>
            </a:r>
            <a:endParaRPr lang="it-IT" sz="24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56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7295" y="2861320"/>
            <a:ext cx="72008" cy="72008"/>
          </a:xfrm>
          <a:prstGeom prst="rect">
            <a:avLst/>
          </a:prstGeom>
          <a:noFill/>
        </p:spPr>
      </p:pic>
      <p:sp>
        <p:nvSpPr>
          <p:cNvPr id="57" name="Callout 1 56"/>
          <p:cNvSpPr/>
          <p:nvPr/>
        </p:nvSpPr>
        <p:spPr>
          <a:xfrm>
            <a:off x="5169027" y="3047474"/>
            <a:ext cx="3024336" cy="360040"/>
          </a:xfrm>
          <a:prstGeom prst="borderCallout1">
            <a:avLst>
              <a:gd name="adj1" fmla="val 48362"/>
              <a:gd name="adj2" fmla="val -217"/>
              <a:gd name="adj3" fmla="val -35899"/>
              <a:gd name="adj4" fmla="val -38748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58" name="CasellaDiTesto 57"/>
          <p:cNvSpPr txBox="1"/>
          <p:nvPr/>
        </p:nvSpPr>
        <p:spPr>
          <a:xfrm>
            <a:off x="5169028" y="3069189"/>
            <a:ext cx="3024334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Andrea Rizzoli – TORRILE (PR)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9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5088" y="4797152"/>
            <a:ext cx="144016" cy="144016"/>
          </a:xfrm>
          <a:prstGeom prst="rect">
            <a:avLst/>
          </a:prstGeom>
          <a:noFill/>
        </p:spPr>
      </p:pic>
      <p:sp>
        <p:nvSpPr>
          <p:cNvPr id="60" name="Callout 1 59"/>
          <p:cNvSpPr/>
          <p:nvPr/>
        </p:nvSpPr>
        <p:spPr>
          <a:xfrm>
            <a:off x="6897216" y="4941168"/>
            <a:ext cx="2376264" cy="864096"/>
          </a:xfrm>
          <a:prstGeom prst="borderCallout1">
            <a:avLst>
              <a:gd name="adj1" fmla="val 46732"/>
              <a:gd name="adj2" fmla="val -446"/>
              <a:gd name="adj3" fmla="val -982"/>
              <a:gd name="adj4" fmla="val -42153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61" name="CasellaDiTesto 60"/>
          <p:cNvSpPr txBox="1"/>
          <p:nvPr/>
        </p:nvSpPr>
        <p:spPr>
          <a:xfrm>
            <a:off x="6897220" y="5013176"/>
            <a:ext cx="2376262" cy="738664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M.Rosaria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De </a:t>
            </a:r>
            <a:r>
              <a:rPr lang="it-IT" sz="1400" b="1" dirty="0" err="1" smtClean="0">
                <a:solidFill>
                  <a:schemeClr val="bg1"/>
                </a:solidFill>
                <a:latin typeface="Book Antiqua" pitchFamily="18" charset="0"/>
              </a:rPr>
              <a:t>Sio</a:t>
            </a:r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 - PONTECAGNANO FAIANO (SA)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2" name="Picture 5" descr="C:\Users\Utente\Desktop\cerch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1151" y="4581128"/>
            <a:ext cx="144016" cy="144016"/>
          </a:xfrm>
          <a:prstGeom prst="rect">
            <a:avLst/>
          </a:prstGeom>
          <a:noFill/>
        </p:spPr>
      </p:pic>
      <p:sp>
        <p:nvSpPr>
          <p:cNvPr id="63" name="Callout 1 62"/>
          <p:cNvSpPr/>
          <p:nvPr/>
        </p:nvSpPr>
        <p:spPr>
          <a:xfrm>
            <a:off x="6753207" y="4487632"/>
            <a:ext cx="3024336" cy="360040"/>
          </a:xfrm>
          <a:prstGeom prst="borderCallout1">
            <a:avLst>
              <a:gd name="adj1" fmla="val 46732"/>
              <a:gd name="adj2" fmla="val -446"/>
              <a:gd name="adj3" fmla="val 37433"/>
              <a:gd name="adj4" fmla="val -8212"/>
            </a:avLst>
          </a:prstGeom>
          <a:solidFill>
            <a:srgbClr val="871B3C"/>
          </a:solidFill>
          <a:ln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720" rIns="91385" bIns="45720" rtlCol="0" anchor="ctr"/>
          <a:lstStyle/>
          <a:p>
            <a:pPr algn="ctr"/>
            <a:endParaRPr lang="it-IT"/>
          </a:p>
        </p:txBody>
      </p:sp>
      <p:sp>
        <p:nvSpPr>
          <p:cNvPr id="64" name="CasellaDiTesto 63"/>
          <p:cNvSpPr txBox="1"/>
          <p:nvPr/>
        </p:nvSpPr>
        <p:spPr>
          <a:xfrm>
            <a:off x="6681199" y="4509347"/>
            <a:ext cx="3168352" cy="307777"/>
          </a:xfrm>
          <a:prstGeom prst="rect">
            <a:avLst/>
          </a:prstGeom>
          <a:noFill/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Book Antiqua" pitchFamily="18" charset="0"/>
              </a:rPr>
              <a:t>Pio D. Guadagno – ASCOLI S. (FG)</a:t>
            </a:r>
            <a:endParaRPr lang="it-IT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/>
      <p:bldP spid="18" grpId="0" animBg="1"/>
      <p:bldP spid="19" grpId="0"/>
      <p:bldP spid="21" grpId="0" animBg="1"/>
      <p:bldP spid="23" grpId="0"/>
      <p:bldP spid="28" grpId="0" animBg="1"/>
      <p:bldP spid="29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9" grpId="0" animBg="1"/>
      <p:bldP spid="50" grpId="0"/>
      <p:bldP spid="52" grpId="0" animBg="1"/>
      <p:bldP spid="53" grpId="0"/>
      <p:bldP spid="54" grpId="0" animBg="1"/>
      <p:bldP spid="55" grpId="0"/>
      <p:bldP spid="57" grpId="0" animBg="1"/>
      <p:bldP spid="58" grpId="0"/>
      <p:bldP spid="60" grpId="0" animBg="1"/>
      <p:bldP spid="61" grpId="0"/>
      <p:bldP spid="63" grpId="0" animBg="1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Risultati immagini per inps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48" name="AutoShape 4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0" name="AutoShape 6" descr="http://sportelloasu.it/wp-content/uploads/2017/07/Inps-896x1024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2" name="AutoShape 8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4" name="AutoShape 10" descr="Immagine correlat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6" name="AutoShape 12" descr="Scambio di flussi informativi tra Inps, Agenzia delle entrate e Guardia di finanz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8" name="AutoShape 14" descr="https://www.anorc.eu/media/zoo/images/inps_cud_telematico_95979095ddd787ad4da1cadc6e9859f5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0" name="AutoShape 16" descr="http://www.patronato.acli.it/wp-content/uploads/2017/07/naspi-colf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3" name="AutoShape 19" descr="Risultati immagini per omin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5" name="AutoShape 21" descr="INPS"/>
          <p:cNvSpPr>
            <a:spLocks noChangeAspect="1" noChangeArrowheads="1"/>
          </p:cNvSpPr>
          <p:nvPr/>
        </p:nvSpPr>
        <p:spPr bwMode="auto">
          <a:xfrm>
            <a:off x="68792" y="-136525"/>
            <a:ext cx="3302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7" name="AutoShape 23" descr="Immagine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18" name="AutoShape 2" descr="Risultati immagini per itali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20" name="AutoShape 4" descr="Risultati immagini per itali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22" name="AutoShape 6" descr="https://www.costedelsud.it/images/cartina-italia-tutte-leregioni.gif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826" name="AutoShape 10" descr="Confcommerci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37889" name="Picture 1" descr="G:\luiss\system\mappa-mondo-vettoriale-jquery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175" y="1921348"/>
            <a:ext cx="8008171" cy="493667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8" name="CasellaDiTesto 27"/>
          <p:cNvSpPr txBox="1"/>
          <p:nvPr/>
        </p:nvSpPr>
        <p:spPr>
          <a:xfrm>
            <a:off x="2012138" y="5000963"/>
            <a:ext cx="888385" cy="246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Argentina</a:t>
            </a:r>
            <a:r>
              <a:rPr lang="it-IT" sz="1000" dirty="0" smtClean="0">
                <a:solidFill>
                  <a:srgbClr val="000000"/>
                </a:solidFill>
              </a:rPr>
              <a:t> </a:t>
            </a:r>
            <a:r>
              <a:rPr lang="it-IT" sz="1000" b="1" dirty="0" smtClean="0">
                <a:solidFill>
                  <a:srgbClr val="FF0000"/>
                </a:solidFill>
              </a:rPr>
              <a:t>2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947108" y="3643316"/>
            <a:ext cx="681597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Belgio</a:t>
            </a:r>
            <a:r>
              <a:rPr lang="it-IT" sz="1000" b="1" dirty="0" smtClean="0">
                <a:solidFill>
                  <a:srgbClr val="FF0000"/>
                </a:solidFill>
              </a:rPr>
              <a:t> 1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012136" y="5286715"/>
            <a:ext cx="715260" cy="246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Brasile</a:t>
            </a:r>
            <a:r>
              <a:rPr lang="it-IT" sz="1000" dirty="0" smtClean="0">
                <a:solidFill>
                  <a:srgbClr val="000000"/>
                </a:solidFill>
              </a:rPr>
              <a:t> </a:t>
            </a:r>
            <a:r>
              <a:rPr lang="it-IT" sz="1000" b="1" dirty="0" smtClean="0">
                <a:solidFill>
                  <a:srgbClr val="FF0000"/>
                </a:solidFill>
              </a:rPr>
              <a:t>3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-35" y="2929261"/>
            <a:ext cx="1255472" cy="246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Canada Quebec </a:t>
            </a:r>
            <a:r>
              <a:rPr lang="it-IT" sz="1000" b="1" dirty="0" smtClean="0">
                <a:solidFill>
                  <a:srgbClr val="FF0000"/>
                </a:solidFill>
              </a:rPr>
              <a:t>3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773877" y="2071678"/>
            <a:ext cx="116086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6719" y="2643509"/>
            <a:ext cx="1242648" cy="246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Canada Ontario </a:t>
            </a:r>
            <a:r>
              <a:rPr lang="it-IT" sz="1000" b="1" dirty="0" smtClean="0">
                <a:solidFill>
                  <a:srgbClr val="FF0000"/>
                </a:solidFill>
              </a:rPr>
              <a:t>8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3482568" y="3929072"/>
            <a:ext cx="878767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Germania</a:t>
            </a:r>
            <a:r>
              <a:rPr lang="it-IT" sz="1000" b="1" dirty="0" smtClean="0">
                <a:solidFill>
                  <a:srgbClr val="FF0000"/>
                </a:solidFill>
              </a:rPr>
              <a:t> 2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185294" y="3643316"/>
            <a:ext cx="837089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Moldavia </a:t>
            </a:r>
            <a:r>
              <a:rPr lang="it-IT" sz="1000" b="1" dirty="0" smtClean="0">
                <a:solidFill>
                  <a:srgbClr val="FF0000"/>
                </a:solidFill>
              </a:rPr>
              <a:t>1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4875609" y="3357569"/>
            <a:ext cx="800219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Svizzera</a:t>
            </a:r>
            <a:r>
              <a:rPr lang="it-IT" sz="1000" dirty="0" smtClean="0">
                <a:solidFill>
                  <a:srgbClr val="000000"/>
                </a:solidFill>
              </a:rPr>
              <a:t> </a:t>
            </a:r>
            <a:r>
              <a:rPr lang="it-IT" sz="1000" b="1" dirty="0" smtClean="0">
                <a:solidFill>
                  <a:srgbClr val="FF0000"/>
                </a:solidFill>
              </a:rPr>
              <a:t>1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2012138" y="5572467"/>
            <a:ext cx="774571" cy="246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err="1" smtClean="0">
                <a:solidFill>
                  <a:srgbClr val="333399"/>
                </a:solidFill>
              </a:rPr>
              <a:t>Uruguai</a:t>
            </a:r>
            <a:r>
              <a:rPr lang="it-IT" sz="1000" b="1" dirty="0" smtClean="0">
                <a:solidFill>
                  <a:srgbClr val="333399"/>
                </a:solidFill>
              </a:rPr>
              <a:t> </a:t>
            </a:r>
            <a:r>
              <a:rPr lang="it-IT" sz="1000" b="1" dirty="0" smtClean="0">
                <a:solidFill>
                  <a:srgbClr val="FF0000"/>
                </a:solidFill>
              </a:rPr>
              <a:t>1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1547790" y="4286583"/>
            <a:ext cx="524503" cy="2462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Usa</a:t>
            </a:r>
            <a:r>
              <a:rPr lang="it-IT" sz="1000" dirty="0" smtClean="0">
                <a:solidFill>
                  <a:srgbClr val="000000"/>
                </a:solidFill>
              </a:rPr>
              <a:t> </a:t>
            </a:r>
            <a:r>
              <a:rPr lang="it-IT" sz="1000" b="1" dirty="0" smtClean="0">
                <a:solidFill>
                  <a:srgbClr val="FF0000"/>
                </a:solidFill>
              </a:rPr>
              <a:t>1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6423432" y="1000108"/>
            <a:ext cx="5107817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8822565" y="2000240"/>
            <a:ext cx="2641617" cy="4786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048824" y="4786649"/>
            <a:ext cx="837089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dirty="0" smtClean="0">
                <a:solidFill>
                  <a:srgbClr val="333399"/>
                </a:solidFill>
              </a:rPr>
              <a:t>Australia</a:t>
            </a:r>
            <a:r>
              <a:rPr lang="it-IT" sz="1000" dirty="0" smtClean="0">
                <a:solidFill>
                  <a:srgbClr val="000000"/>
                </a:solidFill>
              </a:rPr>
              <a:t> </a:t>
            </a:r>
            <a:r>
              <a:rPr lang="it-IT" sz="1000" b="1" dirty="0" smtClean="0">
                <a:solidFill>
                  <a:srgbClr val="FF0000"/>
                </a:solidFill>
              </a:rPr>
              <a:t>4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003170" y="1324588"/>
            <a:ext cx="276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</a:rPr>
              <a:t>27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smtClean="0">
                <a:solidFill>
                  <a:srgbClr val="333399"/>
                </a:solidFill>
              </a:rPr>
              <a:t>uffici nel mondo</a:t>
            </a:r>
            <a:endParaRPr lang="it-IT" sz="2400" dirty="0">
              <a:solidFill>
                <a:srgbClr val="333399"/>
              </a:solidFill>
            </a:endParaRPr>
          </a:p>
        </p:txBody>
      </p:sp>
      <p:pic>
        <p:nvPicPr>
          <p:cNvPr id="40" name="Picture 2" descr="G:\luiss\system\enas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870" y="101516"/>
            <a:ext cx="2089562" cy="1255819"/>
          </a:xfrm>
          <a:prstGeom prst="rect">
            <a:avLst/>
          </a:prstGeom>
          <a:noFill/>
        </p:spPr>
      </p:pic>
      <p:pic>
        <p:nvPicPr>
          <p:cNvPr id="45" name="Picture 2" descr="G:\luiss\system\enas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7" grpId="0" animBg="1"/>
      <p:bldP spid="32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3877" y="127348"/>
            <a:ext cx="8745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0000"/>
                </a:solidFill>
              </a:rPr>
              <a:t>50&amp;Piu'</a:t>
            </a:r>
            <a:r>
              <a:rPr lang="it-IT" sz="2000" b="1" dirty="0" err="1" smtClean="0">
                <a:solidFill>
                  <a:srgbClr val="333399"/>
                </a:solidFill>
              </a:rPr>
              <a:t>Enasco</a:t>
            </a:r>
            <a:r>
              <a:rPr lang="it-IT" sz="2000" b="1" dirty="0" smtClean="0">
                <a:solidFill>
                  <a:srgbClr val="333399"/>
                </a:solidFill>
              </a:rPr>
              <a:t/>
            </a:r>
            <a:br>
              <a:rPr lang="it-IT" sz="2000" b="1" dirty="0" smtClean="0">
                <a:solidFill>
                  <a:srgbClr val="333399"/>
                </a:solidFill>
              </a:rPr>
            </a:br>
            <a:r>
              <a:rPr lang="it-IT" sz="2000" b="1" dirty="0" smtClean="0">
                <a:solidFill>
                  <a:srgbClr val="333399"/>
                </a:solidFill>
              </a:rPr>
              <a:t/>
            </a:r>
            <a:br>
              <a:rPr lang="it-IT" sz="2000" b="1" dirty="0" smtClean="0">
                <a:solidFill>
                  <a:srgbClr val="333399"/>
                </a:solidFill>
              </a:rPr>
            </a:br>
            <a:r>
              <a:rPr lang="it-IT" sz="2000" b="1" u="sng" dirty="0" smtClean="0">
                <a:solidFill>
                  <a:srgbClr val="333399"/>
                </a:solidFill>
              </a:rPr>
              <a:t>Istituto di Patronato e di Assistenza Sociale</a:t>
            </a:r>
            <a:endParaRPr lang="it-IT" sz="2000" u="sng" dirty="0">
              <a:solidFill>
                <a:srgbClr val="333399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166920" y="737226"/>
            <a:ext cx="58817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333399"/>
                </a:solidFill>
              </a:rPr>
              <a:t/>
            </a:r>
            <a:br>
              <a:rPr lang="it-IT" sz="1400" dirty="0" smtClean="0">
                <a:solidFill>
                  <a:srgbClr val="333399"/>
                </a:solidFill>
              </a:rPr>
            </a:br>
            <a:r>
              <a:rPr lang="it-IT" sz="1400" dirty="0" smtClean="0">
                <a:solidFill>
                  <a:srgbClr val="333399"/>
                </a:solidFill>
              </a:rPr>
              <a:t/>
            </a:r>
            <a:br>
              <a:rPr lang="it-IT" sz="1400" dirty="0" smtClean="0">
                <a:solidFill>
                  <a:srgbClr val="333399"/>
                </a:solidFill>
              </a:rPr>
            </a:br>
            <a:r>
              <a:rPr lang="it-IT" sz="1400" dirty="0" smtClean="0">
                <a:solidFill>
                  <a:srgbClr val="333399"/>
                </a:solidFill>
              </a:rPr>
              <a:t>Assiste con competenza e professionalità i cittadini e i lavoratori offrendo consulenza qualificata per le scelte di tipo previdenziale legate al loro percorso lavorativo e professionale</a:t>
            </a:r>
            <a:br>
              <a:rPr lang="it-IT" sz="1400" dirty="0" smtClean="0">
                <a:solidFill>
                  <a:srgbClr val="333399"/>
                </a:solidFill>
              </a:rPr>
            </a:br>
            <a:r>
              <a:rPr lang="it-IT" sz="1000" dirty="0" smtClean="0">
                <a:solidFill>
                  <a:srgbClr val="000000"/>
                </a:solidFill>
              </a:rPr>
              <a:t/>
            </a:r>
            <a:br>
              <a:rPr lang="it-IT" sz="1000" dirty="0" smtClean="0">
                <a:solidFill>
                  <a:srgbClr val="000000"/>
                </a:solidFill>
              </a:rPr>
            </a:br>
            <a:endParaRPr lang="it-IT" sz="1000" dirty="0">
              <a:solidFill>
                <a:srgbClr val="000000"/>
              </a:solidFill>
            </a:endParaRPr>
          </a:p>
        </p:txBody>
      </p:sp>
      <p:sp>
        <p:nvSpPr>
          <p:cNvPr id="6146" name="AutoShape 2" descr="Risultati immagini per inps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48" name="AutoShape 4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0" name="AutoShape 6" descr="http://sportelloasu.it/wp-content/uploads/2017/07/Inps-896x1024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2" name="AutoShape 8" descr="http://sportelloasu.it/wp-content/uploads/2017/07/Inps-896x1024-263x300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4" name="AutoShape 10" descr="Immagine correlat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6" name="AutoShape 12" descr="Scambio di flussi informativi tra Inps, Agenzia delle entrate e Guardia di finanza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58" name="AutoShape 14" descr="https://www.anorc.eu/media/zoo/images/inps_cud_telematico_95979095ddd787ad4da1cadc6e9859f5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0" name="AutoShape 16" descr="http://www.patronato.acli.it/wp-content/uploads/2017/07/naspi-colf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3" name="AutoShape 19" descr="Risultati immagini per omino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5" name="AutoShape 21" descr="INPS"/>
          <p:cNvSpPr>
            <a:spLocks noChangeAspect="1" noChangeArrowheads="1"/>
          </p:cNvSpPr>
          <p:nvPr/>
        </p:nvSpPr>
        <p:spPr bwMode="auto">
          <a:xfrm>
            <a:off x="68792" y="-136525"/>
            <a:ext cx="3302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67" name="AutoShape 23" descr="Immagine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36" name="Tabella 35"/>
          <p:cNvGraphicFramePr>
            <a:graphicFrameLocks noGrp="1"/>
          </p:cNvGraphicFramePr>
          <p:nvPr/>
        </p:nvGraphicFramePr>
        <p:xfrm>
          <a:off x="3559959" y="2370132"/>
          <a:ext cx="2863473" cy="630557"/>
        </p:xfrm>
        <a:graphic>
          <a:graphicData uri="http://schemas.openxmlformats.org/drawingml/2006/table">
            <a:tbl>
              <a:tblPr/>
              <a:tblGrid>
                <a:gridCol w="2863473"/>
              </a:tblGrid>
              <a:tr h="6305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Interventi</a:t>
                      </a:r>
                      <a:r>
                        <a:rPr lang="it-IT" sz="1400" b="1" i="0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 in materia di </a:t>
                      </a:r>
                    </a:p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DANNI DA </a:t>
                      </a:r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LAVORO </a:t>
                      </a:r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E </a:t>
                      </a:r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ALLA </a:t>
                      </a:r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SALUTE</a:t>
                      </a:r>
                    </a:p>
                    <a:p>
                      <a:pPr algn="ctr" fontAlgn="b"/>
                      <a:endParaRPr lang="it-IT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ella 36"/>
          <p:cNvGraphicFramePr>
            <a:graphicFrameLocks noGrp="1"/>
          </p:cNvGraphicFramePr>
          <p:nvPr/>
        </p:nvGraphicFramePr>
        <p:xfrm>
          <a:off x="3589224" y="3357600"/>
          <a:ext cx="4072467" cy="1899285"/>
        </p:xfrm>
        <a:graphic>
          <a:graphicData uri="http://schemas.openxmlformats.org/drawingml/2006/table">
            <a:tbl>
              <a:tblPr/>
              <a:tblGrid>
                <a:gridCol w="407246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Riconoscimento malattia professionale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Riconoscimento infortunio non denunciato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Riconoscimento danno </a:t>
                      </a:r>
                      <a:r>
                        <a:rPr lang="it-IT" sz="1100" b="0" i="0" u="none" strike="noStrike" dirty="0" smtClean="0">
                          <a:solidFill>
                            <a:schemeClr val="accent2"/>
                          </a:solidFill>
                          <a:latin typeface="Calibri"/>
                        </a:rPr>
                        <a:t>biologico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Riconoscimento del diritto a rendita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Riconoscimento primo pagamento indennità 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temporanea  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Riconoscimento prolungamento indennità 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temporanea 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Ricaduta stato di inabilità assoluta temporanea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Revisione infortuni e malattie professionali </a:t>
                      </a:r>
                    </a:p>
                    <a:p>
                      <a:pPr algn="l" fontAlgn="b"/>
                      <a:r>
                        <a:rPr lang="it-IT" sz="1100" b="0" i="0" u="none" strike="noStrike" kern="1200" dirty="0" smtClean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o danno biologico  </a:t>
                      </a:r>
                      <a:endParaRPr lang="it-IT" sz="1100" b="0" i="0" u="none" strike="noStrike" kern="1200" dirty="0">
                        <a:solidFill>
                          <a:schemeClr val="accent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9" name="Tabella 38"/>
          <p:cNvGraphicFramePr>
            <a:graphicFrameLocks noGrp="1"/>
          </p:cNvGraphicFramePr>
          <p:nvPr/>
        </p:nvGraphicFramePr>
        <p:xfrm>
          <a:off x="232139" y="3429000"/>
          <a:ext cx="2297642" cy="571500"/>
        </p:xfrm>
        <a:graphic>
          <a:graphicData uri="http://schemas.openxmlformats.org/drawingml/2006/table">
            <a:tbl>
              <a:tblPr/>
              <a:tblGrid>
                <a:gridCol w="229764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Pensione di vecchiaia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Pensione di anzianità o anticipata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Pensioni supplementari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ella 39"/>
          <p:cNvGraphicFramePr>
            <a:graphicFrameLocks noGrp="1"/>
          </p:cNvGraphicFramePr>
          <p:nvPr/>
        </p:nvGraphicFramePr>
        <p:xfrm>
          <a:off x="232143" y="4215135"/>
          <a:ext cx="4072467" cy="748665"/>
        </p:xfrm>
        <a:graphic>
          <a:graphicData uri="http://schemas.openxmlformats.org/drawingml/2006/table">
            <a:tbl>
              <a:tblPr/>
              <a:tblGrid>
                <a:gridCol w="407246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Pensione ai superstiti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69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Assegni al nucleo familiare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Indennità di disoccupazione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Indennità per maternità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1" name="Tabella 40"/>
          <p:cNvGraphicFramePr>
            <a:graphicFrameLocks noGrp="1"/>
          </p:cNvGraphicFramePr>
          <p:nvPr/>
        </p:nvGraphicFramePr>
        <p:xfrm>
          <a:off x="261406" y="5214950"/>
          <a:ext cx="4072467" cy="762000"/>
        </p:xfrm>
        <a:graphic>
          <a:graphicData uri="http://schemas.openxmlformats.org/drawingml/2006/table">
            <a:tbl>
              <a:tblPr/>
              <a:tblGrid>
                <a:gridCol w="407246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Pensione di inabilità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Assegno di invalidità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Rinnovo assegno di invalidità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Indennità di accompagnamento (INPS)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2" name="Tabella 41"/>
          <p:cNvGraphicFramePr>
            <a:graphicFrameLocks noGrp="1"/>
          </p:cNvGraphicFramePr>
          <p:nvPr/>
        </p:nvGraphicFramePr>
        <p:xfrm>
          <a:off x="6917044" y="3167070"/>
          <a:ext cx="4072467" cy="1333500"/>
        </p:xfrm>
        <a:graphic>
          <a:graphicData uri="http://schemas.openxmlformats.org/drawingml/2006/table">
            <a:tbl>
              <a:tblPr/>
              <a:tblGrid>
                <a:gridCol w="407246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chemeClr val="accent2"/>
                        </a:solidFill>
                        <a:latin typeface="Calibri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Assegno o pensione di invalidità civile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Indennità di accompagnamento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Richiesta permesso di soggiorno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kern="1200" dirty="0">
                          <a:solidFill>
                            <a:schemeClr val="accent2"/>
                          </a:solidFill>
                          <a:latin typeface="Calibri"/>
                          <a:ea typeface="+mn-ea"/>
                          <a:cs typeface="+mn-cs"/>
                        </a:rPr>
                        <a:t>Rinnovo</a:t>
                      </a:r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 permesso di soggiorno 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chemeClr val="accent2"/>
                          </a:solidFill>
                          <a:latin typeface="Calibri"/>
                        </a:rPr>
                        <a:t>Richiesta ricongiungimento familiare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accent2"/>
                          </a:solidFill>
                          <a:latin typeface="Calibri"/>
                        </a:rPr>
                        <a:t>Assegno di maternità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4" name="Rettangolo 43"/>
          <p:cNvSpPr/>
          <p:nvPr/>
        </p:nvSpPr>
        <p:spPr>
          <a:xfrm>
            <a:off x="6887779" y="5848184"/>
            <a:ext cx="286347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100" dirty="0" smtClean="0">
                <a:solidFill>
                  <a:srgbClr val="333399"/>
                </a:solidFill>
                <a:latin typeface="Calibri"/>
              </a:rPr>
              <a:t>50&amp;PiùEnasco garantisce inoltre assistenza in campo previdenziale, assicurativo e burocratico ai connazionali emigrati, grazie ad una intensa collaborazione con i consolati italiani all’estero</a:t>
            </a:r>
            <a:endParaRPr lang="it-IT" sz="1100" dirty="0">
              <a:solidFill>
                <a:srgbClr val="333399"/>
              </a:solidFill>
              <a:latin typeface="Calibri"/>
            </a:endParaRPr>
          </a:p>
        </p:txBody>
      </p:sp>
      <p:graphicFrame>
        <p:nvGraphicFramePr>
          <p:cNvPr id="46" name="Tabella 45"/>
          <p:cNvGraphicFramePr>
            <a:graphicFrameLocks noGrp="1"/>
          </p:cNvGraphicFramePr>
          <p:nvPr/>
        </p:nvGraphicFramePr>
        <p:xfrm>
          <a:off x="232142" y="2370132"/>
          <a:ext cx="2756817" cy="664845"/>
        </p:xfrm>
        <a:graphic>
          <a:graphicData uri="http://schemas.openxmlformats.org/drawingml/2006/table">
            <a:tbl>
              <a:tblPr/>
              <a:tblGrid>
                <a:gridCol w="275681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 dirty="0" smtClean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it-IT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ATTIVITA’ PREVIDENZIALE</a:t>
                      </a:r>
                      <a:endParaRPr lang="it-IT" sz="1100" b="1" i="0" u="none" strike="noStrike" dirty="0" smtClean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algn="l" fontAlgn="b"/>
                      <a:endParaRPr lang="it-IT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ella 26"/>
          <p:cNvGraphicFramePr>
            <a:graphicFrameLocks noGrp="1"/>
          </p:cNvGraphicFramePr>
          <p:nvPr/>
        </p:nvGraphicFramePr>
        <p:xfrm>
          <a:off x="6917044" y="2370132"/>
          <a:ext cx="2756817" cy="649605"/>
        </p:xfrm>
        <a:graphic>
          <a:graphicData uri="http://schemas.openxmlformats.org/drawingml/2006/table">
            <a:tbl>
              <a:tblPr/>
              <a:tblGrid>
                <a:gridCol w="2756817"/>
              </a:tblGrid>
              <a:tr h="6305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Interventi</a:t>
                      </a:r>
                      <a:r>
                        <a:rPr lang="it-IT" sz="1400" b="1" i="0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 in materia</a:t>
                      </a:r>
                    </a:p>
                    <a:p>
                      <a:pPr algn="ctr" fontAlgn="b"/>
                      <a:r>
                        <a:rPr lang="it-IT" sz="1400" b="1" dirty="0" smtClean="0">
                          <a:solidFill>
                            <a:schemeClr val="bg1"/>
                          </a:solidFill>
                          <a:latin typeface="Calibri"/>
                        </a:rPr>
                        <a:t>SOCIO-ASSISTENZIALE</a:t>
                      </a:r>
                    </a:p>
                    <a:p>
                      <a:pPr fontAlgn="b"/>
                      <a:endParaRPr lang="it-IT" sz="1400" b="1" dirty="0" smtClean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ella 27"/>
          <p:cNvGraphicFramePr>
            <a:graphicFrameLocks noGrp="1"/>
          </p:cNvGraphicFramePr>
          <p:nvPr/>
        </p:nvGraphicFramePr>
        <p:xfrm>
          <a:off x="6917044" y="4929515"/>
          <a:ext cx="2756817" cy="649605"/>
        </p:xfrm>
        <a:graphic>
          <a:graphicData uri="http://schemas.openxmlformats.org/drawingml/2006/table">
            <a:tbl>
              <a:tblPr/>
              <a:tblGrid>
                <a:gridCol w="2756817"/>
              </a:tblGrid>
              <a:tr h="6305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Attività</a:t>
                      </a:r>
                    </a:p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ESTERO</a:t>
                      </a:r>
                      <a:endParaRPr lang="it-IT" sz="1400" b="1" dirty="0" smtClean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fontAlgn="b"/>
                      <a:endParaRPr lang="it-IT" sz="1400" b="1" dirty="0" smtClean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9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495300" y="142852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PERCHÉ </a:t>
            </a:r>
            <a:b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questa collaborazione ?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Segnaposto contenuto 4"/>
          <p:cNvSpPr>
            <a:spLocks noGrp="1"/>
          </p:cNvSpPr>
          <p:nvPr>
            <p:ph sz="half" idx="4294967295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TADDIA Group</a:t>
            </a:r>
          </a:p>
          <a:p>
            <a:pPr algn="ctr">
              <a:buNone/>
            </a:pPr>
            <a:endParaRPr lang="it-IT" b="1" dirty="0" smtClean="0"/>
          </a:p>
          <a:p>
            <a:pPr>
              <a:buFontTx/>
              <a:buChar char="-"/>
            </a:pPr>
            <a:r>
              <a:rPr lang="it-IT" sz="2200" dirty="0" smtClean="0">
                <a:solidFill>
                  <a:schemeClr val="accent2"/>
                </a:solidFill>
              </a:rPr>
              <a:t>Necessità di maggiore penetrazione nel settore infortuni sul lavoro / malattie professionali</a:t>
            </a:r>
          </a:p>
          <a:p>
            <a:pPr>
              <a:buFontTx/>
              <a:buChar char="-"/>
            </a:pPr>
            <a:r>
              <a:rPr lang="it-IT" sz="2200" dirty="0" smtClean="0">
                <a:solidFill>
                  <a:schemeClr val="accent2"/>
                </a:solidFill>
              </a:rPr>
              <a:t>Opportunità di acquisire un partner qualificato con accesso diretto all’INAIL</a:t>
            </a:r>
            <a:endParaRPr lang="it-IT" sz="2200" dirty="0">
              <a:solidFill>
                <a:schemeClr val="accent2"/>
              </a:solidFill>
            </a:endParaRPr>
          </a:p>
        </p:txBody>
      </p:sp>
      <p:graphicFrame>
        <p:nvGraphicFramePr>
          <p:cNvPr id="9" name="Grafico 8"/>
          <p:cNvGraphicFramePr/>
          <p:nvPr/>
        </p:nvGraphicFramePr>
        <p:xfrm>
          <a:off x="0" y="1643055"/>
          <a:ext cx="4977648" cy="424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tangolo 9"/>
          <p:cNvSpPr/>
          <p:nvPr/>
        </p:nvSpPr>
        <p:spPr>
          <a:xfrm>
            <a:off x="3559962" y="5214950"/>
            <a:ext cx="696521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33871" y="5357826"/>
            <a:ext cx="38695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14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Le forme della collaborazione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Segnaposto contenuto 5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pPr marL="514350" indent="-514350" algn="ctr">
              <a:buAutoNum type="arabicPlain"/>
            </a:pPr>
            <a:r>
              <a:rPr lang="it-IT" dirty="0" smtClean="0">
                <a:solidFill>
                  <a:schemeClr val="accent2"/>
                </a:solidFill>
              </a:rPr>
              <a:t>TADDIA</a:t>
            </a:r>
            <a:r>
              <a:rPr lang="it-IT" dirty="0" smtClean="0">
                <a:solidFill>
                  <a:srgbClr val="333399"/>
                </a:solidFill>
              </a:rPr>
              <a:t> Group </a:t>
            </a:r>
            <a:r>
              <a:rPr lang="it-IT" dirty="0" smtClean="0">
                <a:solidFill>
                  <a:schemeClr val="accent2"/>
                </a:solidFill>
                <a:sym typeface="Wingdings"/>
              </a:rPr>
              <a:t> </a:t>
            </a:r>
            <a:r>
              <a:rPr lang="it-IT" dirty="0" smtClean="0">
                <a:solidFill>
                  <a:srgbClr val="333399"/>
                </a:solidFill>
                <a:sym typeface="Wingdings"/>
              </a:rPr>
              <a:t>50&amp;Più</a:t>
            </a:r>
            <a:r>
              <a:rPr lang="it-IT" dirty="0" smtClean="0">
                <a:solidFill>
                  <a:schemeClr val="accent2"/>
                </a:solidFill>
                <a:sym typeface="Wingdings"/>
              </a:rPr>
              <a:t>Enasco</a:t>
            </a:r>
          </a:p>
          <a:p>
            <a:pPr marL="514350" indent="-514350" algn="ctr">
              <a:buAutoNum type="arabicPlain"/>
            </a:pPr>
            <a:endParaRPr lang="it-IT" dirty="0" smtClean="0">
              <a:sym typeface="Wingdings"/>
            </a:endParaRPr>
          </a:p>
          <a:p>
            <a:pPr marL="514350" indent="-514350" algn="ctr">
              <a:buAutoNum type="arabicPlain"/>
            </a:pPr>
            <a:r>
              <a:rPr lang="it-IT" dirty="0" smtClean="0">
                <a:solidFill>
                  <a:schemeClr val="accent2"/>
                </a:solidFill>
                <a:sym typeface="Wingdings"/>
              </a:rPr>
              <a:t>50&amp;PiùEnasco  TADDIA Group</a:t>
            </a:r>
          </a:p>
          <a:p>
            <a:pPr marL="514350" indent="-514350">
              <a:buNone/>
            </a:pPr>
            <a:endParaRPr lang="it-IT" dirty="0" smtClean="0">
              <a:sym typeface="Wingdings"/>
            </a:endParaRPr>
          </a:p>
        </p:txBody>
      </p:sp>
      <p:pic>
        <p:nvPicPr>
          <p:cNvPr id="8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Segnaposto contenuto 5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algn="just">
              <a:buNone/>
            </a:pPr>
            <a:r>
              <a:rPr lang="it-IT" sz="2600" dirty="0" smtClean="0">
                <a:sym typeface="Wingdings"/>
              </a:rPr>
              <a:t>	</a:t>
            </a:r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Assunzione patrocinio di clienti delle Agenzie TADDIA mediante la “segnalazione” da parte dell’Agenzia, di:</a:t>
            </a:r>
          </a:p>
          <a:p>
            <a:pPr algn="just"/>
            <a:endParaRPr lang="it-IT" sz="2600" dirty="0" smtClean="0">
              <a:solidFill>
                <a:schemeClr val="accent2"/>
              </a:solidFill>
              <a:sym typeface="Wingdings"/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interventi nei confronti dell’</a:t>
            </a:r>
            <a:r>
              <a:rPr lang="it-IT" sz="2600" b="1" dirty="0" smtClean="0">
                <a:solidFill>
                  <a:schemeClr val="accent2"/>
                </a:solidFill>
                <a:sym typeface="Wingdings"/>
              </a:rPr>
              <a:t>INAIL</a:t>
            </a:r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 (Infortuni sul lavoro; infortuni in itinere)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altri interventi collegati ad eventi invalidanti (invalidità civile; indennità di accompagnamento; invalidità pensionabile)</a:t>
            </a:r>
          </a:p>
          <a:p>
            <a:pPr algn="just">
              <a:buFont typeface="Wingdings" pitchFamily="2" charset="2"/>
              <a:buChar char="ü"/>
            </a:pPr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altri interventi in materia previdenziale (pensioni di vecchiaia, Assegni Sociali, ecc.)</a:t>
            </a:r>
          </a:p>
        </p:txBody>
      </p:sp>
      <p:pic>
        <p:nvPicPr>
          <p:cNvPr id="8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C00000"/>
                </a:solidFill>
                <a:latin typeface="Arial Black" pitchFamily="34" charset="0"/>
              </a:rPr>
              <a:t>TADDIA Group </a:t>
            </a:r>
            <a:r>
              <a:rPr lang="it-IT" sz="3200" dirty="0" smtClean="0">
                <a:solidFill>
                  <a:srgbClr val="C0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itolo 3"/>
          <p:cNvSpPr txBox="1">
            <a:spLocks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kern="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kern="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Segnaposto contenuto 5"/>
          <p:cNvSpPr>
            <a:spLocks noGrp="1"/>
          </p:cNvSpPr>
          <p:nvPr>
            <p:ph idx="1"/>
          </p:nvPr>
        </p:nvSpPr>
        <p:spPr>
          <a:xfrm>
            <a:off x="495300" y="1844832"/>
            <a:ext cx="8915400" cy="4281339"/>
          </a:xfrm>
        </p:spPr>
        <p:txBody>
          <a:bodyPr/>
          <a:lstStyle/>
          <a:p>
            <a:pPr algn="just"/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Modalità operative:</a:t>
            </a:r>
          </a:p>
          <a:p>
            <a:pPr algn="just">
              <a:buNone/>
            </a:pPr>
            <a:endParaRPr lang="it-IT" sz="2600" dirty="0" smtClean="0">
              <a:solidFill>
                <a:schemeClr val="accent2"/>
              </a:solidFill>
              <a:sym typeface="Wingdings"/>
            </a:endParaRPr>
          </a:p>
          <a:p>
            <a:pPr lvl="1" algn="just"/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Stipula accordo di collaborazione volontaria Agente TADDIA</a:t>
            </a:r>
          </a:p>
          <a:p>
            <a:pPr lvl="1" algn="just"/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Modalità di “segnalazione” e di colloquio da concordare a livello locale: Accesso in procedura? Colloquio via mail? Passaggio manuale di documentazione? Recapito in Agenzia ? …. </a:t>
            </a:r>
          </a:p>
          <a:p>
            <a:pPr lvl="1" algn="just"/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Strumenti di ‘formazione’ minima sugli interventi e fornitura </a:t>
            </a:r>
            <a:r>
              <a:rPr lang="it-IT" sz="2200" dirty="0" err="1" smtClean="0">
                <a:solidFill>
                  <a:schemeClr val="accent2"/>
                </a:solidFill>
                <a:sym typeface="Wingdings"/>
              </a:rPr>
              <a:t>check</a:t>
            </a: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 </a:t>
            </a:r>
            <a:r>
              <a:rPr lang="it-IT" sz="2200" dirty="0" err="1" smtClean="0">
                <a:solidFill>
                  <a:schemeClr val="accent2"/>
                </a:solidFill>
                <a:sym typeface="Wingdings"/>
              </a:rPr>
              <a:t>list</a:t>
            </a: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 documenti per singola pratica</a:t>
            </a:r>
          </a:p>
          <a:p>
            <a:pPr lvl="1" algn="just">
              <a:buNone/>
            </a:pPr>
            <a:endParaRPr lang="it-IT" sz="2200" dirty="0" smtClean="0">
              <a:sym typeface="Wingdings"/>
            </a:endParaRPr>
          </a:p>
        </p:txBody>
      </p:sp>
      <p:pic>
        <p:nvPicPr>
          <p:cNvPr id="8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itolo 3"/>
          <p:cNvSpPr txBox="1">
            <a:spLocks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0" smtClean="0">
                <a:solidFill>
                  <a:srgbClr val="C00000"/>
                </a:solidFill>
                <a:latin typeface="Arial Black" pitchFamily="34" charset="0"/>
              </a:rPr>
              <a:t>TADDIA Group </a:t>
            </a:r>
            <a:r>
              <a:rPr lang="it-IT" sz="3200" kern="0" smtClean="0">
                <a:solidFill>
                  <a:srgbClr val="C0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kern="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itolo 3"/>
          <p:cNvSpPr txBox="1">
            <a:spLocks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kern="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kern="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Segnaposto contenuto 5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algn="just"/>
            <a:r>
              <a:rPr lang="it-IT" sz="2600" dirty="0" smtClean="0">
                <a:solidFill>
                  <a:schemeClr val="accent2"/>
                </a:solidFill>
                <a:sym typeface="Wingdings"/>
              </a:rPr>
              <a:t>Modalità operative:</a:t>
            </a:r>
          </a:p>
          <a:p>
            <a:pPr algn="just">
              <a:buNone/>
            </a:pPr>
            <a:endParaRPr lang="it-IT" sz="2600" dirty="0" smtClean="0">
              <a:solidFill>
                <a:schemeClr val="accent2"/>
              </a:solidFill>
              <a:sym typeface="Wingdings"/>
            </a:endParaRPr>
          </a:p>
          <a:p>
            <a:pPr lvl="1" algn="just"/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Consulenza medica e legale dei consulenti 50&amp;PiùEnasco per quanto riguarda prestazioni INAIL e previdenziali</a:t>
            </a:r>
          </a:p>
          <a:p>
            <a:pPr lvl="1" algn="just"/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Assistenza costante del responsabile provinciale 50&amp;PiùEnasco</a:t>
            </a:r>
          </a:p>
          <a:p>
            <a:pPr lvl="1" algn="just"/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Monitoraggio centrale andamento collaborazione</a:t>
            </a:r>
          </a:p>
          <a:p>
            <a:pPr lvl="1" algn="just">
              <a:buNone/>
            </a:pPr>
            <a:endParaRPr lang="it-IT" sz="2200" dirty="0" smtClean="0">
              <a:sym typeface="Wingdings"/>
            </a:endParaRPr>
          </a:p>
        </p:txBody>
      </p:sp>
      <p:pic>
        <p:nvPicPr>
          <p:cNvPr id="11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3"/>
          <p:cNvSpPr txBox="1">
            <a:spLocks/>
          </p:cNvSpPr>
          <p:nvPr/>
        </p:nvSpPr>
        <p:spPr bwMode="auto">
          <a:xfrm>
            <a:off x="603679" y="7142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kern="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kern="0" dirty="0" smtClean="0">
                <a:solidFill>
                  <a:srgbClr val="333399"/>
                </a:solidFill>
                <a:latin typeface="Arial Black" pitchFamily="34" charset="0"/>
                <a:sym typeface="Wingdings"/>
              </a:rPr>
              <a:t></a:t>
            </a:r>
            <a:r>
              <a:rPr lang="it-IT" sz="3200" kern="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 50&amp;PiùEnasco</a:t>
            </a:r>
            <a:endParaRPr lang="it-IT" sz="3200" kern="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Segnaposto contenuto 5"/>
          <p:cNvSpPr>
            <a:spLocks noGrp="1"/>
          </p:cNvSpPr>
          <p:nvPr>
            <p:ph sz="half" idx="1"/>
          </p:nvPr>
        </p:nvSpPr>
        <p:spPr>
          <a:xfrm>
            <a:off x="0" y="1600206"/>
            <a:ext cx="4870450" cy="4525963"/>
          </a:xfrm>
        </p:spPr>
        <p:txBody>
          <a:bodyPr/>
          <a:lstStyle/>
          <a:p>
            <a:pPr lvl="1">
              <a:buNone/>
            </a:pPr>
            <a:r>
              <a:rPr lang="it-IT" sz="2600" b="1" dirty="0" smtClean="0">
                <a:solidFill>
                  <a:srgbClr val="FF0000"/>
                </a:solidFill>
                <a:sym typeface="Wingdings"/>
              </a:rPr>
              <a:t>   Vantaggi per      50&amp;Più</a:t>
            </a:r>
            <a:r>
              <a:rPr lang="it-IT" sz="2600" b="1" dirty="0" smtClean="0">
                <a:solidFill>
                  <a:schemeClr val="accent2"/>
                </a:solidFill>
                <a:sym typeface="Wingdings"/>
              </a:rPr>
              <a:t>Enasco</a:t>
            </a:r>
          </a:p>
          <a:p>
            <a:pPr lvl="1">
              <a:buNone/>
            </a:pPr>
            <a:endParaRPr lang="it-IT" sz="2200" dirty="0" smtClean="0">
              <a:sym typeface="Wingdings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Aumento del numero di pratiche INAIL patrocinate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Allargamento della platea degli assistiti a cui proporre prestazioni previdenziali</a:t>
            </a:r>
          </a:p>
        </p:txBody>
      </p:sp>
      <p:sp>
        <p:nvSpPr>
          <p:cNvPr id="15" name="Segnaposto contenuto 4"/>
          <p:cNvSpPr txBox="1">
            <a:spLocks/>
          </p:cNvSpPr>
          <p:nvPr/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r>
              <a:rPr lang="it-IT" sz="2600" b="1" kern="0" dirty="0" smtClean="0">
                <a:solidFill>
                  <a:srgbClr val="000000"/>
                </a:solidFill>
                <a:sym typeface="Wingdings"/>
              </a:rPr>
              <a:t>      </a:t>
            </a:r>
            <a:r>
              <a:rPr lang="it-IT" sz="2600" b="1" kern="0" dirty="0" smtClean="0">
                <a:solidFill>
                  <a:srgbClr val="FF0000"/>
                </a:solidFill>
                <a:sym typeface="Wingdings"/>
              </a:rPr>
              <a:t>Vantaggi per </a:t>
            </a:r>
          </a:p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r>
              <a:rPr lang="it-IT" sz="2600" b="1" kern="0" dirty="0" smtClean="0">
                <a:solidFill>
                  <a:srgbClr val="FF0000"/>
                </a:solidFill>
                <a:sym typeface="Wingdings"/>
              </a:rPr>
              <a:t>      TADDIA </a:t>
            </a:r>
            <a:r>
              <a:rPr lang="it-IT" sz="2600" b="1" kern="0" dirty="0" smtClean="0">
                <a:solidFill>
                  <a:srgbClr val="333399"/>
                </a:solidFill>
                <a:sym typeface="Wingdings"/>
              </a:rPr>
              <a:t>Group</a:t>
            </a:r>
          </a:p>
          <a:p>
            <a:pPr marL="342900" indent="-342900" defTabSz="914400" eaLnBrk="0" fontAlgn="base" hangingPunct="0">
              <a:spcAft>
                <a:spcPct val="0"/>
              </a:spcAft>
              <a:defRPr/>
            </a:pPr>
            <a:endParaRPr lang="it-IT" sz="3200" kern="0" dirty="0" smtClean="0">
              <a:solidFill>
                <a:srgbClr val="000000"/>
              </a:solidFill>
            </a:endParaRPr>
          </a:p>
          <a:p>
            <a:pPr marL="514350" indent="-514350" defTabSz="9144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it-IT" sz="2200" kern="0" dirty="0" smtClean="0">
                <a:solidFill>
                  <a:srgbClr val="333399"/>
                </a:solidFill>
              </a:rPr>
              <a:t>Remunerazione attività ‘segnalata’</a:t>
            </a:r>
          </a:p>
          <a:p>
            <a:pPr marL="457200" indent="-457200" defTabSz="9144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it-IT" sz="2200" kern="0" dirty="0" smtClean="0">
                <a:solidFill>
                  <a:srgbClr val="333399"/>
                </a:solidFill>
              </a:rPr>
              <a:t>Ampliamento dei servizi offerti dall’Agenzia</a:t>
            </a:r>
          </a:p>
          <a:p>
            <a:pPr marL="457200" indent="-457200" defTabSz="9144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it-IT" sz="2200" kern="0" dirty="0" smtClean="0">
                <a:solidFill>
                  <a:srgbClr val="333399"/>
                </a:solidFill>
              </a:rPr>
              <a:t>Apertura di un ‘canale diretto’ nei confronti dell’INAIL</a:t>
            </a:r>
          </a:p>
          <a:p>
            <a:pPr marL="457200" indent="-457200" defTabSz="914400" eaLnBrk="0" fontAlgn="base" hangingPunct="0">
              <a:spcAft>
                <a:spcPct val="0"/>
              </a:spcAft>
              <a:defRPr/>
            </a:pPr>
            <a:endParaRPr lang="it-IT" sz="2200" kern="0" dirty="0">
              <a:solidFill>
                <a:srgbClr val="000000"/>
              </a:solidFill>
            </a:endParaRPr>
          </a:p>
        </p:txBody>
      </p:sp>
      <p:pic>
        <p:nvPicPr>
          <p:cNvPr id="7169" name="Picture 1" descr="G:\luiss\system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33" y="1643050"/>
            <a:ext cx="928694" cy="857256"/>
          </a:xfrm>
          <a:prstGeom prst="rect">
            <a:avLst/>
          </a:prstGeom>
          <a:noFill/>
        </p:spPr>
      </p:pic>
      <p:pic>
        <p:nvPicPr>
          <p:cNvPr id="9" name="Picture 1" descr="G:\luiss\system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820" y="1643050"/>
            <a:ext cx="928694" cy="85725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3"/>
          <p:cNvSpPr>
            <a:spLocks noGrp="1"/>
          </p:cNvSpPr>
          <p:nvPr>
            <p:ph type="title"/>
          </p:nvPr>
        </p:nvSpPr>
        <p:spPr>
          <a:xfrm>
            <a:off x="495300" y="-24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dirty="0" smtClean="0">
                <a:solidFill>
                  <a:schemeClr val="accent2"/>
                </a:solidFill>
                <a:latin typeface="Arial Black" pitchFamily="34" charset="0"/>
                <a:sym typeface="Wingdings"/>
              </a:rPr>
              <a:t>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 50&amp;PiùEnasco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Segnaposto contenuto 5"/>
          <p:cNvSpPr>
            <a:spLocks noGrp="1"/>
          </p:cNvSpPr>
          <p:nvPr>
            <p:ph sz="half" idx="1"/>
          </p:nvPr>
        </p:nvSpPr>
        <p:spPr>
          <a:xfrm>
            <a:off x="0" y="1124747"/>
            <a:ext cx="4870450" cy="5001419"/>
          </a:xfrm>
        </p:spPr>
        <p:txBody>
          <a:bodyPr/>
          <a:lstStyle/>
          <a:p>
            <a:pPr lvl="1">
              <a:buNone/>
            </a:pPr>
            <a:r>
              <a:rPr lang="it-IT" sz="2600" b="1" dirty="0" smtClean="0">
                <a:solidFill>
                  <a:schemeClr val="accent2"/>
                </a:solidFill>
                <a:sym typeface="Wingdings"/>
              </a:rPr>
              <a:t>   </a:t>
            </a:r>
            <a:r>
              <a:rPr lang="it-IT" sz="2600" b="1" dirty="0" smtClean="0">
                <a:solidFill>
                  <a:srgbClr val="FF0000"/>
                </a:solidFill>
                <a:sym typeface="Wingdings"/>
              </a:rPr>
              <a:t>Vantaggi per 50&amp;Più</a:t>
            </a:r>
            <a:r>
              <a:rPr lang="it-IT" sz="2600" b="1" dirty="0" smtClean="0">
                <a:solidFill>
                  <a:schemeClr val="accent2"/>
                </a:solidFill>
                <a:sym typeface="Wingdings"/>
              </a:rPr>
              <a:t>Enasco</a:t>
            </a:r>
          </a:p>
          <a:p>
            <a:pPr lvl="1">
              <a:buNone/>
            </a:pPr>
            <a:endParaRPr lang="it-IT" sz="2600" b="1" dirty="0" smtClean="0">
              <a:solidFill>
                <a:schemeClr val="accent2"/>
              </a:solidFill>
              <a:sym typeface="Wingdings"/>
            </a:endParaRPr>
          </a:p>
          <a:p>
            <a:pPr marL="971550" lvl="1" indent="-514350">
              <a:buFont typeface="+mj-lt"/>
              <a:buAutoNum type="arabicPeriod" startAt="3"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Pubblicizzazione servizi 50&amp;PiùEnasco presso e da parte delle Agenzie TADDIA</a:t>
            </a:r>
          </a:p>
          <a:p>
            <a:pPr lvl="1">
              <a:buNone/>
            </a:pPr>
            <a:endParaRPr lang="it-IT" sz="2200" dirty="0" smtClean="0">
              <a:sym typeface="Wingdings"/>
            </a:endParaRPr>
          </a:p>
        </p:txBody>
      </p:sp>
      <p:sp>
        <p:nvSpPr>
          <p:cNvPr id="15" name="Segnaposto contenuto 4"/>
          <p:cNvSpPr txBox="1">
            <a:spLocks/>
          </p:cNvSpPr>
          <p:nvPr/>
        </p:nvSpPr>
        <p:spPr>
          <a:xfrm>
            <a:off x="5035550" y="1124747"/>
            <a:ext cx="4375150" cy="5001419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r>
              <a:rPr lang="it-IT" sz="2600" b="1" kern="0" dirty="0" smtClean="0">
                <a:solidFill>
                  <a:srgbClr val="333399"/>
                </a:solidFill>
                <a:sym typeface="Wingdings"/>
              </a:rPr>
              <a:t>      </a:t>
            </a:r>
            <a:r>
              <a:rPr lang="it-IT" sz="2600" b="1" kern="0" dirty="0" smtClean="0">
                <a:solidFill>
                  <a:srgbClr val="FF0000"/>
                </a:solidFill>
                <a:sym typeface="Wingdings"/>
              </a:rPr>
              <a:t>Vantaggi per </a:t>
            </a:r>
          </a:p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r>
              <a:rPr lang="it-IT" sz="2600" b="1" kern="0" dirty="0" smtClean="0">
                <a:solidFill>
                  <a:srgbClr val="FF0000"/>
                </a:solidFill>
                <a:sym typeface="Wingdings"/>
              </a:rPr>
              <a:t>      TADDIA</a:t>
            </a:r>
            <a:r>
              <a:rPr lang="it-IT" sz="2600" b="1" kern="0" dirty="0" smtClean="0">
                <a:solidFill>
                  <a:srgbClr val="333399"/>
                </a:solidFill>
                <a:sym typeface="Wingdings"/>
              </a:rPr>
              <a:t> Group</a:t>
            </a:r>
          </a:p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endParaRPr lang="it-IT" sz="2600" b="1" kern="0" dirty="0" smtClean="0">
              <a:solidFill>
                <a:srgbClr val="333399"/>
              </a:solidFill>
              <a:sym typeface="Wingdings"/>
            </a:endParaRPr>
          </a:p>
          <a:p>
            <a:pPr marL="457200" indent="-457200" defTabSz="914400" eaLnBrk="0" fontAlgn="base" hangingPunct="0"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it-IT" sz="2200" kern="0" dirty="0" smtClean="0">
                <a:solidFill>
                  <a:srgbClr val="333399"/>
                </a:solidFill>
              </a:rPr>
              <a:t>Tempestiva conoscenza dei provvedimenti emessi dall’INAIL (periodi di temporanea; grado di DB e relativi importi)</a:t>
            </a:r>
          </a:p>
          <a:p>
            <a:pPr marL="457200" indent="-457200" defTabSz="914400" eaLnBrk="0" fontAlgn="base" hangingPunct="0"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it-IT" sz="2200" kern="0" dirty="0" smtClean="0">
                <a:solidFill>
                  <a:srgbClr val="333399"/>
                </a:solidFill>
              </a:rPr>
              <a:t>Esonero dall’istruttoria delle pratiche di infortunio (es. compilazione questionari infortunio in itinere; ecc.)</a:t>
            </a:r>
          </a:p>
          <a:p>
            <a:pPr marL="457200" lvl="1" indent="-457200" defTabSz="914400" eaLnBrk="0" fontAlgn="base" hangingPunct="0"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it-IT" sz="2200" kern="0" dirty="0" smtClean="0">
                <a:solidFill>
                  <a:srgbClr val="333399"/>
                </a:solidFill>
                <a:sym typeface="Wingdings"/>
              </a:rPr>
              <a:t>Pubblicizzazione servizi presso le Sedi 50&amp;PiùEnasco</a:t>
            </a:r>
          </a:p>
          <a:p>
            <a:pPr marL="457200" indent="-457200" defTabSz="914400" eaLnBrk="0" fontAlgn="base" hangingPunct="0">
              <a:spcAft>
                <a:spcPct val="0"/>
              </a:spcAft>
              <a:buFont typeface="+mj-lt"/>
              <a:buAutoNum type="arabicPeriod" startAt="4"/>
              <a:defRPr/>
            </a:pPr>
            <a:endParaRPr lang="it-IT" sz="2200" kern="0" dirty="0">
              <a:solidFill>
                <a:srgbClr val="000000"/>
              </a:solidFill>
            </a:endParaRPr>
          </a:p>
        </p:txBody>
      </p:sp>
      <p:pic>
        <p:nvPicPr>
          <p:cNvPr id="7" name="Picture 1" descr="G:\luiss\system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33" y="1142984"/>
            <a:ext cx="928694" cy="857256"/>
          </a:xfrm>
          <a:prstGeom prst="rect">
            <a:avLst/>
          </a:prstGeom>
          <a:noFill/>
        </p:spPr>
      </p:pic>
      <p:pic>
        <p:nvPicPr>
          <p:cNvPr id="8" name="Picture 1" descr="G:\luiss\system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820" y="1142984"/>
            <a:ext cx="928694" cy="85725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</a:rPr>
              <a:t>TADDIA Group </a:t>
            </a:r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 50&amp;PiùEnasco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egnaposto contenuto 5"/>
          <p:cNvSpPr>
            <a:spLocks noGrp="1"/>
          </p:cNvSpPr>
          <p:nvPr>
            <p:ph idx="1"/>
          </p:nvPr>
        </p:nvSpPr>
        <p:spPr>
          <a:xfrm>
            <a:off x="495300" y="1214422"/>
            <a:ext cx="8915400" cy="4525963"/>
          </a:xfrm>
        </p:spPr>
        <p:txBody>
          <a:bodyPr/>
          <a:lstStyle/>
          <a:p>
            <a:pPr algn="just"/>
            <a:endParaRPr lang="it-IT" sz="2600" dirty="0" smtClean="0">
              <a:sym typeface="Wingdings"/>
            </a:endParaRPr>
          </a:p>
          <a:p>
            <a:pPr algn="just"/>
            <a:endParaRPr lang="it-IT" sz="2600" dirty="0" smtClean="0">
              <a:sym typeface="Wingdings"/>
            </a:endParaRPr>
          </a:p>
          <a:p>
            <a:pPr algn="just"/>
            <a:r>
              <a:rPr lang="it-IT" sz="2800" dirty="0" smtClean="0">
                <a:solidFill>
                  <a:schemeClr val="accent2"/>
                </a:solidFill>
                <a:sym typeface="Wingdings"/>
              </a:rPr>
              <a:t>Punti di “attenzione”:</a:t>
            </a:r>
          </a:p>
          <a:p>
            <a:pPr algn="just">
              <a:buNone/>
            </a:pPr>
            <a:endParaRPr lang="it-IT" sz="2600" dirty="0" smtClean="0">
              <a:solidFill>
                <a:schemeClr val="accent2"/>
              </a:solidFill>
              <a:sym typeface="Wingdings"/>
            </a:endParaRPr>
          </a:p>
          <a:p>
            <a:pPr lvl="1" algn="just"/>
            <a:r>
              <a:rPr lang="it-IT" dirty="0" smtClean="0">
                <a:solidFill>
                  <a:schemeClr val="accent2"/>
                </a:solidFill>
                <a:sym typeface="Wingdings"/>
              </a:rPr>
              <a:t>Malattie Professionali</a:t>
            </a:r>
          </a:p>
          <a:p>
            <a:pPr lvl="1" algn="just"/>
            <a:r>
              <a:rPr lang="it-IT" dirty="0" smtClean="0">
                <a:solidFill>
                  <a:schemeClr val="accent2"/>
                </a:solidFill>
                <a:sym typeface="Wingdings"/>
              </a:rPr>
              <a:t>Responsabilità civile delle aziende associate ASCOM</a:t>
            </a:r>
          </a:p>
          <a:p>
            <a:pPr lvl="1" algn="just">
              <a:buNone/>
            </a:pPr>
            <a:endParaRPr lang="it-IT" sz="2200" dirty="0" smtClean="0">
              <a:sym typeface="Wingdings"/>
            </a:endParaRPr>
          </a:p>
        </p:txBody>
      </p:sp>
      <p:pic>
        <p:nvPicPr>
          <p:cNvPr id="7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2708920"/>
            <a:ext cx="9906000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7200" b="1" dirty="0" smtClean="0">
                <a:solidFill>
                  <a:schemeClr val="bg1"/>
                </a:solidFill>
                <a:latin typeface="Book Antiqua" pitchFamily="18" charset="0"/>
              </a:rPr>
              <a:t>PROGETTO </a:t>
            </a:r>
          </a:p>
          <a:p>
            <a:pPr algn="ctr"/>
            <a:r>
              <a:rPr lang="it-IT" sz="72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7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pPr marL="514350" indent="-514350"/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50&amp;PiùEnasco  TADDIA Group</a:t>
            </a:r>
            <a:endParaRPr lang="it-IT" sz="3200" dirty="0" smtClean="0">
              <a:solidFill>
                <a:srgbClr val="C00000"/>
              </a:solidFill>
              <a:latin typeface="Arial Black" pitchFamily="34" charset="0"/>
              <a:sym typeface="Wingdings"/>
            </a:endParaRPr>
          </a:p>
        </p:txBody>
      </p:sp>
      <p:sp>
        <p:nvSpPr>
          <p:cNvPr id="3" name="Segnaposto contenuto 5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algn="just"/>
            <a:endParaRPr lang="it-IT" sz="2600" dirty="0" smtClean="0">
              <a:sym typeface="Wingdings"/>
            </a:endParaRPr>
          </a:p>
          <a:p>
            <a:pPr marL="342900" lvl="1" indent="-342900" algn="just">
              <a:buNone/>
            </a:pPr>
            <a:r>
              <a:rPr lang="it-IT" dirty="0" smtClean="0">
                <a:solidFill>
                  <a:schemeClr val="accent2"/>
                </a:solidFill>
              </a:rPr>
              <a:t>	</a:t>
            </a:r>
            <a:r>
              <a:rPr lang="it-IT" sz="2200" dirty="0" smtClean="0">
                <a:solidFill>
                  <a:schemeClr val="accent2"/>
                </a:solidFill>
              </a:rPr>
              <a:t>Segnalazione alle Agenzie TADDIA</a:t>
            </a:r>
            <a:r>
              <a:rPr lang="it-IT" sz="2400" dirty="0" smtClean="0">
                <a:solidFill>
                  <a:schemeClr val="accent2"/>
                </a:solidFill>
                <a:sym typeface="Wingdings"/>
              </a:rPr>
              <a:t>, </a:t>
            </a:r>
            <a:r>
              <a:rPr lang="it-IT" sz="2200" dirty="0" smtClean="0">
                <a:solidFill>
                  <a:schemeClr val="accent2"/>
                </a:solidFill>
              </a:rPr>
              <a:t>da parte di 50&amp;PIU’ di propri soci, assistiti, clienti con possibili casi di richieste di risarcimento danni e richieste d’indennizzo relative a: </a:t>
            </a:r>
          </a:p>
          <a:p>
            <a:pPr marL="342900" lvl="1" indent="-342900" algn="just">
              <a:buNone/>
            </a:pPr>
            <a:r>
              <a:rPr lang="it-IT" sz="2200" dirty="0" smtClean="0">
                <a:solidFill>
                  <a:schemeClr val="accent2"/>
                </a:solidFill>
              </a:rPr>
              <a:t>	- sinistri stradali, </a:t>
            </a:r>
          </a:p>
          <a:p>
            <a:pPr marL="342900" lvl="1" indent="-342900" algn="just">
              <a:buNone/>
            </a:pPr>
            <a:r>
              <a:rPr lang="it-IT" sz="2200" dirty="0" smtClean="0">
                <a:solidFill>
                  <a:schemeClr val="accent2"/>
                </a:solidFill>
              </a:rPr>
              <a:t>	- casi di malasanità, </a:t>
            </a:r>
          </a:p>
          <a:p>
            <a:pPr marL="342900" lvl="1" indent="-342900" algn="just">
              <a:buNone/>
            </a:pPr>
            <a:r>
              <a:rPr lang="it-IT" sz="2200" dirty="0" smtClean="0">
                <a:solidFill>
                  <a:schemeClr val="accent2"/>
                </a:solidFill>
              </a:rPr>
              <a:t>	- sinistri mortali, </a:t>
            </a:r>
          </a:p>
          <a:p>
            <a:pPr marL="342900" lvl="1" indent="-342900" algn="just">
              <a:spcBef>
                <a:spcPts val="0"/>
              </a:spcBef>
              <a:buNone/>
            </a:pPr>
            <a:r>
              <a:rPr lang="it-IT" sz="2200" dirty="0" smtClean="0">
                <a:solidFill>
                  <a:schemeClr val="accent2"/>
                </a:solidFill>
              </a:rPr>
              <a:t>	- </a:t>
            </a:r>
            <a:r>
              <a:rPr lang="it-IT" sz="2200" dirty="0" err="1" smtClean="0">
                <a:solidFill>
                  <a:schemeClr val="accent2"/>
                </a:solidFill>
              </a:rPr>
              <a:t>ecc</a:t>
            </a:r>
            <a:r>
              <a:rPr lang="it-IT" dirty="0" err="1" smtClean="0">
                <a:solidFill>
                  <a:schemeClr val="accent2"/>
                </a:solidFill>
              </a:rPr>
              <a:t>.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endParaRPr lang="it-IT" sz="2400" dirty="0" smtClean="0">
              <a:solidFill>
                <a:schemeClr val="accent2"/>
              </a:solidFill>
            </a:endParaRPr>
          </a:p>
          <a:p>
            <a:pPr algn="just">
              <a:buNone/>
            </a:pPr>
            <a:endParaRPr lang="it-IT" sz="2600" dirty="0" smtClean="0">
              <a:solidFill>
                <a:srgbClr val="FF0000"/>
              </a:solidFill>
              <a:sym typeface="Wingdings"/>
            </a:endParaRPr>
          </a:p>
          <a:p>
            <a:pPr lvl="1" algn="just">
              <a:buNone/>
            </a:pPr>
            <a:endParaRPr lang="it-IT" sz="2200" dirty="0" smtClean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6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pPr marL="514350" indent="-514350"/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50&amp;PiùEnasco  TADDIA Group</a:t>
            </a:r>
            <a:endParaRPr lang="it-IT" sz="3200" dirty="0" smtClean="0">
              <a:solidFill>
                <a:srgbClr val="C00000"/>
              </a:solidFill>
              <a:latin typeface="Arial Black" pitchFamily="34" charset="0"/>
              <a:sym typeface="Wingdings"/>
            </a:endParaRPr>
          </a:p>
        </p:txBody>
      </p:sp>
      <p:sp>
        <p:nvSpPr>
          <p:cNvPr id="3" name="Segnaposto contenuto 5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algn="just"/>
            <a:endParaRPr lang="it-IT" sz="2800" dirty="0" smtClean="0">
              <a:sym typeface="Wingdings"/>
            </a:endParaRPr>
          </a:p>
          <a:p>
            <a:pPr algn="just"/>
            <a:r>
              <a:rPr lang="it-IT" sz="2800" dirty="0" smtClean="0">
                <a:solidFill>
                  <a:schemeClr val="accent2"/>
                </a:solidFill>
                <a:sym typeface="Wingdings"/>
              </a:rPr>
              <a:t>Modalità operative:</a:t>
            </a:r>
          </a:p>
          <a:p>
            <a:pPr algn="just"/>
            <a:endParaRPr lang="it-IT" sz="2600" dirty="0" smtClean="0">
              <a:solidFill>
                <a:schemeClr val="accent2"/>
              </a:solidFill>
              <a:sym typeface="Wingdings"/>
            </a:endParaRPr>
          </a:p>
          <a:p>
            <a:pPr marL="342900" lvl="1" indent="-342900" algn="just">
              <a:buNone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	Modalità di “segnalazione” da concordare a livello locale: Accesso operatori in procedura gestionale? Richieste di appuntamento telefoniche? Recapito Agente presso Ufficio 50&amp;Più ?  Apertura Info Point ?…. </a:t>
            </a:r>
          </a:p>
          <a:p>
            <a:pPr lvl="1" algn="just">
              <a:buNone/>
            </a:pPr>
            <a:endParaRPr lang="it-IT" sz="2200" dirty="0" smtClean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6" name="Picture 2" descr="G:\luiss\system\enas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50&amp;PiùEnasco  TADDIA</a:t>
            </a:r>
            <a:endParaRPr lang="it-IT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Segnaposto contenuto 5"/>
          <p:cNvSpPr>
            <a:spLocks noGrp="1"/>
          </p:cNvSpPr>
          <p:nvPr>
            <p:ph sz="half" idx="1"/>
          </p:nvPr>
        </p:nvSpPr>
        <p:spPr>
          <a:xfrm>
            <a:off x="0" y="1600206"/>
            <a:ext cx="4870450" cy="4525963"/>
          </a:xfrm>
        </p:spPr>
        <p:txBody>
          <a:bodyPr/>
          <a:lstStyle/>
          <a:p>
            <a:pPr lvl="1">
              <a:buNone/>
            </a:pPr>
            <a:r>
              <a:rPr lang="it-IT" sz="2600" b="1" dirty="0" smtClean="0">
                <a:solidFill>
                  <a:schemeClr val="accent2"/>
                </a:solidFill>
                <a:sym typeface="Wingdings"/>
              </a:rPr>
              <a:t>   </a:t>
            </a:r>
            <a:r>
              <a:rPr lang="it-IT" sz="2600" b="1" dirty="0" smtClean="0">
                <a:solidFill>
                  <a:srgbClr val="FF0000"/>
                </a:solidFill>
                <a:sym typeface="Wingdings"/>
              </a:rPr>
              <a:t>Vantaggi per 50&amp;Più</a:t>
            </a:r>
            <a:r>
              <a:rPr lang="it-IT" sz="2600" b="1" dirty="0" smtClean="0">
                <a:solidFill>
                  <a:schemeClr val="accent2"/>
                </a:solidFill>
                <a:sym typeface="Wingdings"/>
              </a:rPr>
              <a:t>Enasco</a:t>
            </a:r>
          </a:p>
          <a:p>
            <a:pPr lvl="1">
              <a:buNone/>
            </a:pPr>
            <a:endParaRPr lang="it-IT" sz="2200" dirty="0" smtClean="0">
              <a:solidFill>
                <a:schemeClr val="accent2"/>
              </a:solidFill>
              <a:sym typeface="Wingdings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Ampliamento dei servizi offerti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Remunerazione per i risarcimenti segnalati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200" dirty="0" smtClean="0">
                <a:solidFill>
                  <a:schemeClr val="accent2"/>
                </a:solidFill>
                <a:sym typeface="Wingdings"/>
              </a:rPr>
              <a:t>Pubblicizzazione servizi 50&amp;PiùEnasco presso e da parte delle Agenzie TADDIA</a:t>
            </a:r>
          </a:p>
          <a:p>
            <a:pPr marL="914400" lvl="1" indent="-457200" algn="just">
              <a:buFont typeface="+mj-lt"/>
              <a:buAutoNum type="arabicPeriod"/>
            </a:pPr>
            <a:endParaRPr lang="it-IT" sz="2200" dirty="0" smtClean="0">
              <a:sym typeface="Wingdings"/>
            </a:endParaRPr>
          </a:p>
        </p:txBody>
      </p:sp>
      <p:sp>
        <p:nvSpPr>
          <p:cNvPr id="4" name="Segnaposto contenuto 4"/>
          <p:cNvSpPr txBox="1">
            <a:spLocks/>
          </p:cNvSpPr>
          <p:nvPr/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r>
              <a:rPr lang="it-IT" sz="2600" b="1" kern="0" dirty="0" smtClean="0">
                <a:solidFill>
                  <a:srgbClr val="000000"/>
                </a:solidFill>
                <a:sym typeface="Wingdings"/>
              </a:rPr>
              <a:t>      </a:t>
            </a:r>
            <a:r>
              <a:rPr lang="it-IT" sz="2600" b="1" kern="0" dirty="0" smtClean="0">
                <a:solidFill>
                  <a:srgbClr val="FF0000"/>
                </a:solidFill>
                <a:sym typeface="Wingdings"/>
              </a:rPr>
              <a:t>Vantaggi per </a:t>
            </a:r>
          </a:p>
          <a:p>
            <a:pPr marL="342900" lvl="1" indent="-342900" defTabSz="914400" eaLnBrk="0" fontAlgn="base" hangingPunct="0">
              <a:spcAft>
                <a:spcPct val="0"/>
              </a:spcAft>
              <a:defRPr/>
            </a:pPr>
            <a:r>
              <a:rPr lang="it-IT" sz="2600" b="1" kern="0" dirty="0" smtClean="0">
                <a:solidFill>
                  <a:srgbClr val="FF0000"/>
                </a:solidFill>
                <a:sym typeface="Wingdings"/>
              </a:rPr>
              <a:t>      TADDIA</a:t>
            </a:r>
            <a:r>
              <a:rPr lang="it-IT" sz="2600" b="1" kern="0" dirty="0" smtClean="0">
                <a:solidFill>
                  <a:srgbClr val="333399"/>
                </a:solidFill>
                <a:sym typeface="Wingdings"/>
              </a:rPr>
              <a:t> Group</a:t>
            </a:r>
          </a:p>
          <a:p>
            <a:pPr marL="342900" indent="-342900" defTabSz="914400" eaLnBrk="0" fontAlgn="base" hangingPunct="0">
              <a:spcAft>
                <a:spcPct val="0"/>
              </a:spcAft>
              <a:defRPr/>
            </a:pPr>
            <a:endParaRPr lang="it-IT" sz="3200" kern="0" dirty="0" smtClean="0">
              <a:solidFill>
                <a:srgbClr val="333399"/>
              </a:solidFill>
            </a:endParaRPr>
          </a:p>
          <a:p>
            <a:pPr marL="514350" indent="-514350" defTabSz="9144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r>
              <a:rPr lang="it-IT" sz="2200" kern="0" dirty="0" smtClean="0">
                <a:solidFill>
                  <a:srgbClr val="333399"/>
                </a:solidFill>
              </a:rPr>
              <a:t>Ampliamento dell’utenza e del numero dei casi di risarcimento gestiti</a:t>
            </a:r>
          </a:p>
          <a:p>
            <a:pPr marL="514350" lvl="1" indent="-514350" defTabSz="914400" eaLnBrk="0" fontAlgn="base" hangingPunct="0"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it-IT" sz="2200" kern="0" dirty="0" smtClean="0">
                <a:solidFill>
                  <a:srgbClr val="333399"/>
                </a:solidFill>
                <a:sym typeface="Wingdings"/>
              </a:rPr>
              <a:t>Pubblicizzazione servizi presso e da parte delle Sedi 50&amp;PiùEnasco</a:t>
            </a:r>
          </a:p>
          <a:p>
            <a:pPr marL="514350" indent="-514350" defTabSz="914400" eaLnBrk="0" fontAlgn="base" hangingPunct="0">
              <a:spcAft>
                <a:spcPct val="0"/>
              </a:spcAft>
              <a:buFont typeface="+mj-lt"/>
              <a:buAutoNum type="arabicPeriod"/>
              <a:defRPr/>
            </a:pPr>
            <a:endParaRPr lang="it-IT" sz="2200" kern="0" dirty="0" smtClean="0">
              <a:solidFill>
                <a:srgbClr val="000000"/>
              </a:solidFill>
            </a:endParaRPr>
          </a:p>
          <a:p>
            <a:pPr marL="457200" indent="-457200" defTabSz="914400" eaLnBrk="0" fontAlgn="base" hangingPunct="0">
              <a:spcAft>
                <a:spcPct val="0"/>
              </a:spcAft>
              <a:defRPr/>
            </a:pPr>
            <a:endParaRPr lang="it-IT" sz="2200" kern="0" dirty="0">
              <a:solidFill>
                <a:srgbClr val="000000"/>
              </a:solidFill>
            </a:endParaRPr>
          </a:p>
        </p:txBody>
      </p:sp>
      <p:pic>
        <p:nvPicPr>
          <p:cNvPr id="7" name="Picture 1" descr="G:\luiss\system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33" y="1643050"/>
            <a:ext cx="928694" cy="857256"/>
          </a:xfrm>
          <a:prstGeom prst="rect">
            <a:avLst/>
          </a:prstGeom>
          <a:noFill/>
        </p:spPr>
      </p:pic>
      <p:pic>
        <p:nvPicPr>
          <p:cNvPr id="8" name="Picture 1" descr="G:\luiss\system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820" y="1643050"/>
            <a:ext cx="928694" cy="85725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696486" y="285736"/>
            <a:ext cx="8915400" cy="114300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Arial Black" pitchFamily="34" charset="0"/>
                <a:sym typeface="Wingdings"/>
              </a:rPr>
              <a:t>Avvio del progetto</a:t>
            </a:r>
            <a:endParaRPr lang="it-IT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34744" y="1285871"/>
            <a:ext cx="67330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000000"/>
                </a:solidFill>
              </a:rPr>
              <a:t/>
            </a:r>
            <a:br>
              <a:rPr lang="it-IT" sz="1400" dirty="0" smtClean="0">
                <a:solidFill>
                  <a:srgbClr val="000000"/>
                </a:solidFill>
              </a:rPr>
            </a:br>
            <a:r>
              <a:rPr lang="it-IT" sz="2000" dirty="0" smtClean="0">
                <a:solidFill>
                  <a:srgbClr val="333399"/>
                </a:solidFill>
              </a:rPr>
              <a:t/>
            </a:r>
            <a:br>
              <a:rPr lang="it-IT" sz="2000" dirty="0" smtClean="0">
                <a:solidFill>
                  <a:srgbClr val="333399"/>
                </a:solidFill>
              </a:rPr>
            </a:br>
            <a:r>
              <a:rPr lang="it-IT" sz="2000" dirty="0" smtClean="0">
                <a:solidFill>
                  <a:srgbClr val="333399"/>
                </a:solidFill>
              </a:rPr>
              <a:t>E’ stata avviata una prima area test finalizzata a sperimentare la collaborazione e gli aspetti/strumenti operativi nelle province di: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solidFill>
                <a:srgbClr val="333399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333399"/>
                </a:solidFill>
              </a:rPr>
              <a:t> </a:t>
            </a:r>
            <a:r>
              <a:rPr lang="it-IT" sz="2800" b="1" dirty="0" smtClean="0">
                <a:solidFill>
                  <a:srgbClr val="333399"/>
                </a:solidFill>
              </a:rPr>
              <a:t>Livorno, Bologna e Parma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solidFill>
                <a:srgbClr val="333399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333399"/>
                </a:solidFill>
              </a:rPr>
              <a:t>A seguire saranno progressivamente inserite altre province in modo graduale, a cadenza periodica, fino ad estendere il progetto a livello regionale e nazionale </a:t>
            </a:r>
            <a:r>
              <a:rPr lang="it-IT" sz="1000" dirty="0" smtClean="0">
                <a:solidFill>
                  <a:srgbClr val="000000"/>
                </a:solidFill>
              </a:rPr>
              <a:t/>
            </a:r>
            <a:br>
              <a:rPr lang="it-IT" sz="1000" dirty="0" smtClean="0">
                <a:solidFill>
                  <a:srgbClr val="000000"/>
                </a:solidFill>
              </a:rPr>
            </a:br>
            <a:endParaRPr lang="it-IT" sz="1000" dirty="0">
              <a:solidFill>
                <a:srgbClr val="000000"/>
              </a:solidFill>
            </a:endParaRPr>
          </a:p>
        </p:txBody>
      </p:sp>
      <p:pic>
        <p:nvPicPr>
          <p:cNvPr id="1025" name="Picture 1" descr="G:\luiss\system\STAR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71" y="5357826"/>
            <a:ext cx="1554708" cy="1428736"/>
          </a:xfrm>
          <a:prstGeom prst="rect">
            <a:avLst/>
          </a:prstGeom>
          <a:noFill/>
        </p:spPr>
      </p:pic>
      <p:pic>
        <p:nvPicPr>
          <p:cNvPr id="10" name="Picture 2" descr="G:\luiss\system\enas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559" y="-8246"/>
            <a:ext cx="1083476" cy="6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tente\Desktop\8H08LIY45932-kM2F-U108024171238HYD-1024x576@LaStampa.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7633" y="0"/>
            <a:ext cx="12183408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0" y="1124849"/>
            <a:ext cx="5601072" cy="221599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8D2753"/>
                </a:solidFill>
                <a:latin typeface="Alex Brush" pitchFamily="2" charset="0"/>
              </a:rPr>
              <a:t>Pausa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60516" y="2852946"/>
            <a:ext cx="5544616" cy="221599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8D2753"/>
                </a:solidFill>
                <a:latin typeface="Alex Brush" pitchFamily="2" charset="0"/>
              </a:rPr>
              <a:t>Pranzo</a:t>
            </a:r>
            <a:endParaRPr lang="it-IT" sz="13800" b="1" dirty="0">
              <a:solidFill>
                <a:srgbClr val="8D2753"/>
              </a:solidFill>
              <a:latin typeface="Alex Brush" pitchFamily="2" charset="0"/>
            </a:endParaRPr>
          </a:p>
        </p:txBody>
      </p:sp>
      <p:pic>
        <p:nvPicPr>
          <p:cNvPr id="7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260648"/>
            <a:ext cx="2504728" cy="956088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6" descr="meeting5.jpg"/>
          <p:cNvPicPr>
            <a:picLocks noChangeAspect="1"/>
          </p:cNvPicPr>
          <p:nvPr/>
        </p:nvPicPr>
        <p:blipFill>
          <a:blip r:embed="rId3" cstate="print">
            <a:lum bright="10000"/>
            <a:grayscl/>
          </a:blip>
          <a:srcRect l="5348" r="22157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AutoShape 8" descr="data:image/jpg;base64,/9j/4AAQSkZJRgABAQAAAQABAAD/2wCEAAkGBhMSEBUUExMWFRQWFxkZGRYYFx8cHBwcIRgaHBobICAbHCYeGiAjHBcbHy8gJCcpLCwtFx4xNTAqNScrLCkBCQoKDAwMGQwMGSkYEhgpKSkpKSkpKSkpKSkpKSkpKSkpKSkpKSkpKSkpKSkpKSkpKSkpKSkpKSkpKSkpKSkpKf/AABEIAKwAyAMBIgACEQEDEQH/xAAcAAACAwEBAQEAAAAAAAAAAAAABgQFBwMCAQj/xABJEAACAQIDBQUFBgMGAwYHAAABAgMAEQQSIQUGMUFREyJhcYEHMpGhsRQjQlLB0TNickOCosLh8FNjkhUWJDTS8QgXRFSTsuL/xAAUAQEAAAAAAAAAAAAAAAAAAAAA/8QAFBEBAAAAAAAAAAAAAAAAAAAAAP/aAAwDAQACEQMRAD8A3GiiigKKKKAooooCiqPbe+OHwxys2eTlGneb/SkfbHtExMhIQiBei9+T1/Cp+FBp2JxiRi7uqDqxA+tL+L9omCS4EhkI5RqW/wBKy4QT4hrhWkY/ikJc/oo+FWS7kzkffSrGvRnCD0AtQM+L9rCL7uHb++6p9bmqqf2wvfRIB5uzfS1Vc262BhXNJMDb8q3+tV3/AGvshdPvGt/SP81Awj2wS/lw/wDj/evcXtflvrHA3k5H1JpYfbOyT+B/Uqf1rwr7Jk0DMvnl/wDVQPuG9rSn38Ow/ocN+gq5wftIwT6F2jP86kfMXFZU27mEb+FisvTNoP2rnNuviUF0ZZV8Df6UG84PaEcovHIrjqrA/SpFfnFMa8Ld4PEw5i4+Yps2N7S8TFYOwnT+b3vRh+t6DYqKXNg7+YbE2XN2ch/A+lz4Hgfr4Ux0BRRRQFFFFAUUUUBRRRQFFFU+8u88WCizP3nOiRjix/QdTQTtpbUiw8ZklcIg5n6DqfCs52/v1NOLRXggPP8AtHHgPwjx+vCqjH4ubEy9riCGf8EI9yMeI5n/AGelXeyd2Bl7bEtlXjrxbwH0oKHZew5ZzaNSAeJvqf6m4nyFhVu+DwOCW88gdx+FTZb9L8z4CoO09/ne8WDQRxLo0trqNfC3aHwGnU0v4fZyXzu0c0jahpMykeXAKPKgucdv1iGvHDEMPEw0cgpbx4Fz8BS+NjSMS80kkpvxibgOpv3j6kVd4fDNmC5mizXuzOGivbrwv6m1TUxmAw7KZg0snMxRkJ9dflegqtl7pibSOJZwG1dtCvq1wfnVrtHZMOCSz5JHH4mUKEBvb3RdjWhbGxcWIjzQspW9iALEHoRyNVW+W6omUSrmzJxAPEDgbD3rdKDPoCGRWvmWx1Fs6/LUfLyr1Jh0IGcKy20eyk+RuL+lewTmFyFksSHF8rC/l56+hr2je9YWOgdCbA+QI08uXKggSbDhtYxqpAurrpfp7pF/heuabLkjJ7GZ1dR7rnMD5HRvS9WYt/VGx4mxKn9/qK7wbPeTugElRmD8AByueAH0oI8W3+7lxcOZRoZU74HiwHeHwNQptiYeXvYWUAngAdD4dPTjU+dNcyNmt7xVe62utuBI4XPCqvGbIQuHUtGW4uGFx4FSBm9fjQQZVeNssq5TfRuR/amvdz2gT4YhJLyxdCe8B/K3PyOnlS+22Gj+6xaq6nRZBwI5cdR5HToa8YrAdmM8Z7SE/Ff2t0oN22NtyHFR54WzDmOYPQjlU+vz5svacuGkE0D2PMcmHQitj3S3wix0endlUDPH08R1H050DBRRRQFFFFAUUV4mmVFLMQFUEkngAOJoK/eHb0eEhMj6ngq82bkB+p5Vl0kkk8pnmN5X91TwReVhy8B6mvWL2udoYlsQwP2ePuwp+bxPna58BTFsXZygPPMQI0BdifAft+1BywOCiwsP2nEkW/CpOrH/AHxpSxu0cTtKS5WUYa2ixi2Yche2iH4nyqLjNqPtbGNI6uMJF3VjXmBqF8zpm+FXZwNlCmMXOnek4C3LhYAaCgjphyiiyzxxpotrW9LgDwFGp1LIzHgJEta1vxdB58ampg7NpGVVeJR+dvI8B4867YbCvKpdAZCbWV11A5Wb58fSgp59noSBYxlSHJJLIxHiNR1J1r26tp2hKG90y2yNpbx0PW5tzFMkW7JAC5gFOrI3ev14W4nmLVJXdDU97uHgpHDqQb6Hx8KBL2XtOXZuK7TjG1u1jHAj8ynh4ito2djY5olliIZHFwazrFbmzLGVIDoT74Gq+nGx4c7card0d422dMY3v9ld7f0tf3h4X0PWgZd9d1goaVF+6Ny6rpkY/wBoPDqPWk5c+YKTaVT3CHHfFtBc8eVutbUrK63FmVh5gg/UVmXtC3MKIZIVGQG/kMwJXy6HlcjpQQlbCwnNiGZwQA0UK5gDf8wsOPTh1psxuEixWAP2OxC69muhJt7pB5631rPMO8gSNTlCcCw11B8bD9xUbZ23p9nY0yqp7NjlkTkbcR58waDrs/BNGxa5JHFTr1AHlqRapZQDTTK2uutjy0PTh5U4bW2dHi4hjcJ3lYEuo4nr5MOY8KVGQgFTpbUX18/iNfSg5DZZlgmJIPYlQ62/C1xwtwBFUUchwjq182HY5WBucnn/AC9DxHlT77PsOHxWIB1WSBVceIaw/wAJFUW1tmmGaSFsx1sDbjzU+oPzoK/aezuyOZf4TdOV+dQ4MRJh5RLExV11BHMfqDzFS9h4wI32WQ3ibSJiPdP/AAz/AJfUV0GBs/YNoeMbfVfLpQa3ulvSmNgzro66OnQ9fI8qvK/PmytsybOxiyi+T3XS/Ecx+ore8BjkmiSWM3RwCD4UEiiiigKz72q7abImDiPfmIL245L6D+8fkD1rQCbVkkc32naU+IOoj0W/DTRR9PnQTtmbJAyRLwTTzbmf09Kie1LazKsOzoP4khBf190HoBqxvyApy3dwQUF24KCSfqay/YUDY7aeJxUq3yFsqaeAA100XKL8ONBd7L2YscUcCFpFUXOXuqfEkDW7a3trbjzqfg8AZGYokNx3QB3vX39Ln6V0g2lglltPioyxtZI7lFt1IuCepp3wOHjyL2eUoRdcvu28LaUCRjfsuDjzYhl7TjkS9zfXXn8dKrv+8j4hbq3Yx3tlU2b1P7Wq29pG5nap9piVs6auq8WHDMPED5UqbO3EcgNM2jsMiKfd8zwOl/hQQ5sFB9pId2It7xkJN/jcedXGB3hmwrr2DmeIKzMjktwNrA6kHXQfWr2PdeJDd+yhQZrSOQLm4sSSbtpp6Uw7v4HZ6OWgeB5DzV1J9ADpQWew9qx4qFZUvY8VOjK3NSORFKu/mwUBWXKMjXDpyJtx8NAfUCmSPB9ljSy6JOpzr/zFtZvVSQf6RXrb2GSYxQuCQ7kkA20CMSbjxIHrQJG4+9LYWUYPEk9mxPYSN8kPT161pOIgV1KOAysLEHgRSntn2awTgDO62FhwNjbQ30NxpV1u5gsRDCIp5FlKaLIAQSvLMDzHW+tBne9O6/2UsBfsiQ0beN9UPK9jf0qmkVXKlmuHUKQdba5SfkDW1Y7BpNG0bi6sLH96yzbO7M0F4wpe7nIyre6keHS1reNBQ7tbyS7KxNmu8DmzqOBt+IfzD5in3bW76z5MVg7OshBIBHPiRfTnYg8Ki4b2drLd8VaOG18nBgbcb/gtrUdt88Hs7FJFBf7MwyyJe4VtLSLc31/EOfGgZ9m4WDZkDSTyqrN7xPhwVRxPGkLePedcfOTFGyBVsGv3m10JX8IHxq1383SMzDFxys8Thba5gtzxU8lIPLh4VWRbESOQDLGCUJtc2FiL38bHj4UFRjcL2mmawcaZhax4gg+DAV07Zp8OGbSeE5X8GXn5HQ+TVZHDjs3U3uhYDW630YDw4jXSq9kWLFLYZVxKEFeWdRdWHmpP/SKD7trCricMsoHeOjDow5/HT1q69jW85BbByHq8d+v4l/X0NU+z3yiWM8DqB9aVX2m2Exkcy6EOrjz5jyOo9aD9N0VwwOMWWJJF1V1DDyIvRQQt5cX2eFkYccpA9dKQtz8F/wCHuRrJJc+QufqBTfvq/wByq/mJ+QP6moG6uC+4hH8sh1/qT/Wgl7xSdjs2dgcpKFb+en6msk2JhAmFhlk1V2dmvrfNe17cfdXTxrUvahhWbZUwU2sMx15KC36UubN2PHNs2GM3RljjZdPe7i5gPW/wvQL209owxMGsmUKQVHjz0qz9mO+YinbDSMOxkYmI8lJPDyJ08D50xYbdfDQZEaExe9nb3s2nEGxuL0pb8bnKoM+FJtGbkBDpe2vdWy63BB63oNrpK3x2XKkBGGUg2LKRysQxA9AbV89me+f2uHspD9/ENb8WXhfzHA05zRZgR8xxHjQYvNgnxKF1gaQj355DZVPMEsbn0qVDuc6lEfDxlyuYFXANhbXVRY+tPY2K5V8OFypd2zcjdbL5694+VRNvb0YPBNmc9tiLWCLqR4dF4edBI3RhnhwubGsFEZfJmN2Ed9Mx5mwsPA0r7y754yHFLLFCpVkIRZAdUuveFmFiTx48qoNs7/TYriCLXKoh7qmxAH8x53PDSnrdLeCPaeGswUYmJSCCBcXXLmHQHgfH0oKfA+2ZhpiME6+MbZh8wPrTBgPaps+TjKYj0lQr8xdfnXB92o3kkRUC5Vzd3Q5jGAOH8wNLmPwGFRk7VrB1LhezzFlFh3SPxXJ48KDTcFteGYXiljf+lwfoalWrFsVhIp2URYMRqg0Mej8PeZ9Lny+ddsLipISBHjMTFoCFc5ltx/ECKDUts7AixKZZC4HLK5FvHpfxtSdj/Y3h2VgkjAkaFtSDe97i1/XpXHBb64tf7XDzj+YZD8VNvlVzht/207XDMPGNw4+eU0Efcrd3HYEmCUxz4Vr2IazIT0DDVTzF/LnUXend7sZEeNLxEvfnYkaZvDofSmXD764RrZpDGf8AmqU+ZGX51aJPFMpAZJFI5EEEelBkZxQTtf8AhMVDC2qXUhj6WB6EVR7UxJWKMMe9hykgPVVfLIPKxzD1pt3u3YbDmQjWKQrlPMe9cH0ItSDtlScPmN9I2H+JrfKgY0T/AMVb8wYfK9J+9cHd8iw+YP6mm7AtmngbrkN/7tUO+cQ+9HRz9D+1BqvsZ2t22yo1Ju0LNGfIG6/I29KKWf8A4fcSQuKiPIxuPUEUUD5vd70P9/8Ay123aX7qH+iQf41rnvaNYj0LD5D9q+7vyfd2/JMw9G1H/wC1BG9p8LtsucIbGw+HA/I1XbsSu2ysMzKGjMSWYaMvAEetiLjrTdtrB9rh5EtfMp0+Y+lZ/uDIBgHh7QrJh5JEMROhAbMht5MDp04UDQ8yrItpnQAEXdbkeAzDUeh4ca+oyuZAZJHDW/hr72ltbDThblwqTKZe0jOeNj3gpAIGoHHU39K8iV1lfNLGlwCWA0Nulz4+NBlG3tkzbPxCYzDghb3B5G3FT00voeNbBu3t+PGYdJozo3Ec1YcVPlVNi9lpiIHiKvIe9lINlXjlbjlv4cTes93a2s+yMaVk/wDLykZ+gv7sg/3wvQa5vJs+SbDOkMhjkI7pBtc/lJ5A8KwvD7vytIVkRmkzWK+N+Gp6/Gv0LFIGUMpBBAII4EHgaq9qbMTvyBLsVtp15N58AT0oE/YG4fYPaQK8rAMLDux3uG/qygfE1A3k2PPhpRtDCL34QRiAP7QBiM1hzyjvW5EdKc5JAMsmf71rg3Hur7tiBwsbet69/ZF7QwBrq2Uve+pscwvw10NvOgNlbaTGYYYnDasykFb6g9D4jl1FVe0NiiVUiKCR4SSrHmmUEL5N7v8AdpQjlbY2NaWLM+ClfK6jgupsR4jkediK0bESgAYmFs6Oovr3cpHdbwANj4a0EIMvaGRUAgCLHoOFwWB9Ccp86p8RgD2aoRZyQw/pLZj/ANJ08iKu3gIVcPnBWWzFri41u49eXr0rw8BeXIX70IIB/MdNTyNl0I8/CgV8RseF3zFAEIOcLoVckai3TiBzDVGXd3LnYSuqi9iDcWA0bXiCRV+bZXkAFj7yHoNB8TqGHWuZgtGEW5zkAodGFzdiOnnwN6Bdxmz8ZBGjlo5A9hYXvexsNONVj7ZyHvwG/wCZAD81sRTxiUUyxqn3ZUFmDDQHQKbXsSTfUdKqsZhGaSQmNXIyrddBwvfXnqKClm3s7SJo0klNx/DZiwtfXRwSLeBFLu8MdsOWY2+70UfmJ/1q8xmBXICAyk31HnYDjVRtjDLmjiNyWkVST+VTdvkLetBb7CwtpoVve1vlxqk3s7xltzc/Q/vTTsWMCVn5IjH9BSrtFc4PiSaBn9iAti8QOsSn/Ev719rt7EoT9oxLdERf8X/80UGib2RXgDflcH9P1qDsZ/vWUadrHcH+dD+xHwpg2lhe0idPzKQPPl86UcC7GMMo+8iYOBzNrhl9VJHwoHSKTMoPUVn2NvhNrMgQGPGoB0tMgJUi44slxbnlp6wk4YAqbq4zqfPiP19fCqjffd37XhiFOWVCHjccVddVPoR9aDk8SdmrfZwBpdrLZxwtprryuKkCIrIpSBUvdQpIsTxvoNNL9b3FUe6u2lxOFPaS9nNGSkkJawDjlYm+U8QfGrWR0KD7yRnFrqSSBwza27unO/Cgk5ikjdpIEDWbuczwtc63sOXHWlrefdb7XC3ZRjtYySGbull5KRa5NuHLSmJnC5XihKKvFmsAb6a6k8bG/npXTEplkBlYEPoypccOGl7n/wBqBL9lu9xU/Ypm4fwWPzjPiOXqK0+sW9oe7rQS/aYEMaswYDmri1mFuAJ4jxFa1sXHmTCxSyd0tGrNfSxK3NBGmwLJnVFDCQ2zflB435kam1v9ag7RxCwwASZYgHJMjG1+Oqj3mJHIeVVG9PtVihJjww7aXhm/Avr+Ksz2jtCfFS5p5GdzwQcv0QUGqydltHDHJGexVSrcibNy46i2bXr40ubmbebZ+JOAxJJw7t91Iw0F+HH8LX9D51Y7it/4QxqGVVP3uXgLtcAX1vbjXvfrdpcXA3ZAjstUfkGtqvXKdPI60DHPghCHBQurLZD+XiQvgAeB8q4zwssYhKjtXYMHB62zN1uOBHj0qTs/aywYCF8U4U9kua/EnKLi3EmkLbe/02KLJg07GMaGU2Bt5/hHlrQNszI7pASimM2Ljha3dWx4Ek3KmvEgDTntb5Yrr2kYNrmxvccOltaody8SsGHkW4mMh1LfmOg0P4b8efOmABo4FWGUOZDkKWF7kd4g8QQOtBEyMRJIVWZLlQX0JQcD06mqiUqsX9qjG5FiQt24D0qz2nDGoSPs2hcWzMToUHE6Gx8rc6h4pyzALMHQDNqAAD+EaW8dPCgr5xH3VEjEggFSthYanlrw+dKOJYTbQOW5SBSCSOLnj+g9KY9vbYliFxkaUkJEBfVjxPoNTUDZGxezCxg5nZrs3Vj7zH50E9gUwrEe9IbDyH+v0qmGGBv4C1Me2iFso4IBp48AP1pfxZISw95jb48T6C9A7+xvAZcPPL/xJbDyUafWimrdDZf2fBRR2sctz5nX6WFFBc0p4xPs+LP5ZO8PP8Xz+tNlVW8ezDNCcv8AETvJ4nmvqNPhQRtnnsn7LgjkvCejcXj+rDwJ6VdxvcePMdDStsjEriYezY2OhVvxKw4EcwQat9nY5mJSQATpbOo4OvJ18D8joeVArb0bMlwOJO0MKnaKRbEQfnXky9GXl8KudibUM8d4Xi7OQdoDqRZjqOXA8QbEE2pj0YdQaz7bO60uBmOJwadrAzZpsLe1+rJ0bXhwPOgY4soBSSVrKbBV4EaEWsCT5V6wsedDGsYzC2ZzprxBta9/DgKr9kbwxYhO3wqhVUFXU2BU3Fw6LqpHG+vCrHGR5WDvIDmIDKndJXXxuaBf21vRhbOk7NLIjZWhtzFjY6ZQvC7HjSNvTvtPiu6zZIh/ZpovgDzb/eld9+MOVxsnZxMqSBXDEWDDKATr4iomzdhFmGVRIw4nkPHXQUFVgdnuwNhkHX8R8vy+fGnbYG5RZc7IyRD3re8eHXW4FMWyt0Ew+SSZQ5J7wGtjbTTn6VcyISCwDJAxFwNCRzNraA6UHGLDpGrRwZlw4tmIF7dbE6m44nWlvb+/yYaSaBFzBCuUsbpqoJ8W15cPpTS5NmEecQXAY216Nlvrbr60nb37miaftcMrNcAOTcgG2h11OlAoS4mXGyGSd2I6deg6KPCmTZm6suKQELkhW3d4ZudgD4czV3sjdFUsFJlbL3jawHC1ieLaEXq7MKyFY4AY+6Q99NBplIHE9SKCFszAxhs8WVMgGUNqSebEX06V6GKSSQzS5o7gBWjuBoT3ied/pXbHSBssLqqZCMzjUBeg00vzvXHGwsT2UbdqmXMbWFhfRbjTWghvNJ3pSwfiAX97IDpw4X4+N6pNpbRjhiaWaM2PeJ05+6oAOp+ddtvbVhhYdohRr/wxqzm2iqB73UkjTnxqmw+ypJ3E+Kv3STHCTcJ4n8zePLlQQdkYR2Y4mYZTayR/kU6/E86ZcFF2SGVh94+iL0H6X4nyqTh9nDSWQWQe6n5jyJ6+VVO19oZmIB1PHwHSghYubM3G4B49TzNTN2dkfacXGLXRe83kOPx931NVlrkKPU9BzP8AvrWpblbD7CDMws8lj4hfwr87nxNAxUUUUBRRRQJu8mAOFl+0x/wmP3oH4W/P5Hn0OvWrWMrikVlbLKmqSDiD0P5lPMc6u3QEEEXBFiDzFI20cDJs6TtI7nCk+Zi8D/J0PK9jyoGjAbSLN2cgEc4Fyn4WH5kPMfMcDVirXqmjmhxkYDHvDVWU2ZT1U8Qa+/bZINMRdoxwxCjgP+Yo93+oaeVBV7ybgrK5nwshw2K/OvuuPyuvBhVJhN7nwI7PaWE7NybDEoAYWB01PFPhbyrRIsQCoYEMp1DLqD8K+zQq6lWAZTxBFwfjQJmJ2RFjDFnnHZAEq0bBgwJuUz8raVY7MgjgVoYY0KObKx0BuNbm12tUDH+yvDljJhZJcHITe8Tdw+aHukeFR8Zh9tRJkIw2NQEai8Mmn+C/jQX4jWJ7TAyWUZOfhax4a8DX0QMoXtQwiJPdBvbXuhrakeFLEe97xRsMVszFq5vd1USA/wB4G+nlyr7g/aJgWcDESyDKAQJIpAAfEZNT460DOVYhjHnEJOo5kfiK31tQSSSMPmy5e904C2W/O1LH/wAx8AQQMUBEW9wXzW5/huBflRjPaLgQ4GHklOmvZxSEHTQDucfGgY1UEqsGdX4NfQADje9xe/SuGIyovZmPLMNQ+bqfezXv6Uvne9pIgMNs7FNKNRI1oxfqWY3PlaiHCbXnzXEGGD+81jNIR071kHoKC92htEYGMtI0WR/xs1tbcTe+Yc/Wk595GnUJs6ORnJJbFPdIgSdcq8ZPkOHGrzZ/sqiDCTEO+Icc5WzAc9F90a0zDCwwjgNPhQJextyyrmWUtLO+rStxPUKPwjwFMLbNjiGaXU/hQf7+dfdo7fyC9xGvU8fQUmbS2y8t8t1Tmx940Hbbu2y7kKbnw4KPCqVEJOVdSeNcHYk5I7eLHgo6+Jpn3T3Zafui4hB78p96Q81Xp49KCZuVuyJH7Vh92h0/nYf5R8zWjVzggVFCqAFUWAHIV0oCiiigKKKKArzJGGBBAIIsQdQR0r1RQIW19158GxmwQLxcWw99V6lCeI/l+FWG7u/UU4ysbNwKtow8CDTbS9vDuRh8Uc5Bjm5Spo3rbjQSTsZQS+GkMLHUgaxsfFOF/FbGvJ2rJF/5iEj/AJsN3T1Fsy+oPnSdNJtHZ3vr9ohH40963iOdXWxfaRh5tC1m5qdG+BoGbB7SjlF4nSQfynUeY5etqk5/OqibDYTEd4qub8w7rf8AUtjXwbGkX+Di5APyvaQf4hm+dBcBweYry0CnioPmBVQy45eWGlH95D/mFeTtDFrxwan+mcfqooLX/s6L/hp/0j9q9rhUHBVHkBVI228SP/oW/wDyr+1cJNuYo8MGg/rmFvktAxllHQV8bEDkCfT96Uptr43rh4vIFj87VUYySR/42JkfwU5R8B+9A17V3jji9+RV8AczfClTHb0SP/BjIH/Ek/Qf+1VsjRx6qoueZ4/vUGTHXPfJP8o0/wBaDpIpdrsTK/jwHpwFRcbp7xF+gNWOzsBicUcsMeVObcFHmf0Fz4U7bvbhQ4ciST72X8x91f6R+p+VAt7q7jtKA8wMcXELazN/6R4/DrWkQQKihUAVVFgBwArpRQFFFFAUUUUBRRRQFFFFAUUUUARS7trcPCYnV4wrfmXQ0xUUGbYj2c4uA3wuJJUfgfX6n9aiSbS2ph/4uHLDqpP66fOtUooMpX2mSLo8Uo/u3+l66j2nJzZh5qf2rSZ9nxP78aN5qD9RVfLunhG44eP0FvpQIc3tJjP9pr5G9RJt/wBD+IknwP7VoX/cnA//AGyfP966R7oYNeGHj+FBlsu8jOe6HPp+9e8LgMXMe5C5vzN7ft8612DZMKe5FGvkgH6VLoM0wPs4xD6yusY6Dj8v3pn2ZuFhotWBkP8ANw+A4+t6ZKKDyiAAAAADgBwr1RRQFFFFAUUUUBRRRQf/2Q=="/>
          <p:cNvSpPr>
            <a:spLocks noChangeAspect="1" noChangeArrowheads="1"/>
          </p:cNvSpPr>
          <p:nvPr/>
        </p:nvSpPr>
        <p:spPr bwMode="auto">
          <a:xfrm>
            <a:off x="168510" y="-563866"/>
            <a:ext cx="1485642" cy="118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52" tIns="44355" rIns="88652" bIns="44355"/>
          <a:lstStyle/>
          <a:p>
            <a:endParaRPr lang="it-IT" altLang="it-IT" sz="1700" dirty="0">
              <a:latin typeface="Calibri" pitchFamily="34" charset="0"/>
            </a:endParaRPr>
          </a:p>
        </p:txBody>
      </p:sp>
      <p:pic>
        <p:nvPicPr>
          <p:cNvPr id="7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260648"/>
            <a:ext cx="2504728" cy="956088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642412"/>
            <a:ext cx="8049344" cy="221599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3800" b="1" dirty="0" err="1" smtClean="0">
                <a:solidFill>
                  <a:srgbClr val="8D2753"/>
                </a:solidFill>
                <a:latin typeface="Alex Brush" pitchFamily="2" charset="0"/>
              </a:rPr>
              <a:t>…bentornati</a:t>
            </a:r>
            <a:endParaRPr lang="it-IT" sz="13800" b="1" dirty="0" smtClean="0">
              <a:solidFill>
                <a:srgbClr val="8D2753"/>
              </a:solidFill>
              <a:latin typeface="Alex Brush" pitchFamily="2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260750"/>
            <a:ext cx="338437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ACCORDI </a:t>
            </a:r>
            <a:r>
              <a:rPr lang="it-IT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 COLLABORAZIONE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1700810"/>
            <a:ext cx="9906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400" b="1" dirty="0" err="1" smtClean="0">
                <a:solidFill>
                  <a:schemeClr val="bg1"/>
                </a:solidFill>
              </a:rPr>
              <a:t>C.N.D.L.</a:t>
            </a:r>
            <a:r>
              <a:rPr lang="it-IT" sz="4400" b="1" dirty="0" smtClean="0">
                <a:solidFill>
                  <a:schemeClr val="bg1"/>
                </a:solidFill>
              </a:rPr>
              <a:t> – CAF NAZIONALE DEL LAVORO</a:t>
            </a:r>
            <a:endParaRPr lang="it-IT" sz="44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O:\posta\publi&amp;mark\infortunistica_taddia\RIUNIONI\NAZIONALI\dic17\Asset Slide\Federtrasporti\accordo federtra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175" y="3284986"/>
            <a:ext cx="9360607" cy="1693911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6969224" y="3645024"/>
            <a:ext cx="266429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" descr="Immagin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113240" y="3861048"/>
            <a:ext cx="2393045" cy="667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768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INTERVENTO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700808"/>
            <a:ext cx="99060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INTERVENTO </a:t>
            </a:r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endParaRPr lang="it-IT" sz="4000" b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ALESSANDRA BARTOLANI</a:t>
            </a:r>
          </a:p>
          <a:p>
            <a:pPr algn="ctr"/>
            <a:r>
              <a:rPr lang="it-IT" sz="4000" b="1" dirty="0" err="1" smtClean="0">
                <a:solidFill>
                  <a:schemeClr val="bg1"/>
                </a:solidFill>
                <a:latin typeface="Book Antiqua" pitchFamily="18" charset="0"/>
              </a:rPr>
              <a:t>C.N.D.L.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Utente\Desktop\IMMAGINE_RUBR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640" y="2348880"/>
            <a:ext cx="6133004" cy="4509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Immagine" descr="Immagin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329264" y="1412776"/>
            <a:ext cx="2393045" cy="667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NDL_COVER_PRES.jpg" descr="CNDL_COVER_PRES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magine" descr="Immagine"/>
          <p:cNvPicPr>
            <a:picLocks/>
          </p:cNvPicPr>
          <p:nvPr/>
        </p:nvPicPr>
        <p:blipFill>
          <a:blip r:embed="rId4" cstate="print">
            <a:alphaModFix amt="32700"/>
            <a:extLst/>
          </a:blip>
          <a:stretch>
            <a:fillRect/>
          </a:stretch>
        </p:blipFill>
        <p:spPr>
          <a:xfrm>
            <a:off x="0" y="5899092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NDL 5.0…"/>
          <p:cNvSpPr txBox="1"/>
          <p:nvPr/>
        </p:nvSpPr>
        <p:spPr>
          <a:xfrm>
            <a:off x="2610472" y="3921810"/>
            <a:ext cx="4375502" cy="158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/>
          <a:p>
            <a:pPr algn="ctr" defTabSz="201045" hangingPunct="0">
              <a:defRPr sz="85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37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CNDL 5.0</a:t>
            </a:r>
            <a:r>
              <a:rPr sz="3700" b="1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</a:p>
          <a:p>
            <a:pPr algn="ctr" defTabSz="201045" hangingPunct="0">
              <a:defRPr sz="70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31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AL VOSTRO FIANCO</a:t>
            </a:r>
          </a:p>
          <a:p>
            <a:pPr algn="ctr" defTabSz="201045" hangingPunct="0">
              <a:defRPr sz="70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31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	CON NUOVI </a:t>
            </a:r>
            <a:r>
              <a:rPr sz="3100" kern="0" dirty="0" smtClean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SERVIZI.</a:t>
            </a:r>
            <a:endParaRPr sz="31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406445" y="5909282"/>
            <a:ext cx="4531063" cy="5902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IATE FISCALI, SCEGLIETE LA SEMPLICITÀ."/>
          <p:cNvSpPr txBox="1"/>
          <p:nvPr/>
        </p:nvSpPr>
        <p:spPr>
          <a:xfrm>
            <a:off x="272480" y="5991910"/>
            <a:ext cx="9324025" cy="69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4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3400" kern="0" dirty="0"/>
              <a:t>SIATE FISCALI, SCEGLIETE LA SEMPLICITÀ.</a:t>
            </a:r>
          </a:p>
        </p:txBody>
      </p:sp>
      <p:pic>
        <p:nvPicPr>
          <p:cNvPr id="131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46122" y="471748"/>
            <a:ext cx="5399723" cy="1505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5" descr="O:\posta\publi&amp;mark\marchi vari\TADDIAgroup LOGO\taddia_group_multifile\taddiagrou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7096" y="548680"/>
            <a:ext cx="3767623" cy="136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NDL_IMMAGINI_PRES_02.jpg" descr="CNDL_IMMAGINI_PRES_02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92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92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AL CENTRO DELL’ASSISTENZA FISCALE…"/>
          <p:cNvSpPr txBox="1"/>
          <p:nvPr/>
        </p:nvSpPr>
        <p:spPr>
          <a:xfrm>
            <a:off x="542334" y="2359713"/>
            <a:ext cx="8779085" cy="272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45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2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AL CENTRO DELL’ASSISTENZA FISCALE</a:t>
            </a:r>
          </a:p>
          <a:p>
            <a:pPr algn="ctr" defTabSz="201045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 defTabSz="201045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b="1" kern="0" dirty="0" smtClean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Il CAF Nazionale del Lavoro Spa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è un </a:t>
            </a:r>
            <a:r>
              <a:rPr sz="2000" b="1" kern="0" dirty="0" smtClean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Centro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di Assistenza Fiscale 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Regular"/>
                <a:cs typeface="Roboto Slab Light"/>
                <a:sym typeface="Roboto Slab Regular"/>
              </a:rPr>
              <a:t>costituito da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sostituti d’imposta 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Regular"/>
                <a:cs typeface="Roboto Slab Light"/>
                <a:sym typeface="Roboto Slab Regular"/>
              </a:rPr>
              <a:t>(imprese, professionisti ed enti). Diffuso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 su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tutto il territorio nazionale, CNDL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 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Regular"/>
                <a:cs typeface="Roboto Slab Light"/>
                <a:sym typeface="Roboto Slab Regular"/>
              </a:rPr>
              <a:t>impiega oltre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50 mila dipendenti 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Regular"/>
                <a:cs typeface="Roboto Slab Light"/>
                <a:sym typeface="Roboto Slab Regular"/>
              </a:rPr>
              <a:t>e opera tramite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filiali 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Regular"/>
                <a:cs typeface="Roboto Slab Light"/>
                <a:sym typeface="Roboto Slab Regular"/>
              </a:rPr>
              <a:t>e</a:t>
            </a:r>
            <a:r>
              <a:rPr sz="2000" b="1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 Centri di Raccolta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Bold"/>
                <a:cs typeface="Roboto Slab Light"/>
                <a:sym typeface="Roboto Slab Bold"/>
              </a:rPr>
              <a:t> </a:t>
            </a:r>
            <a:r>
              <a:rPr sz="2000" kern="0" dirty="0">
                <a:solidFill>
                  <a:srgbClr val="253754"/>
                </a:solidFill>
                <a:latin typeface="Roboto Slab Light"/>
                <a:ea typeface="Roboto Slab Regular"/>
                <a:cs typeface="Roboto Slab Light"/>
                <a:sym typeface="Roboto Slab Regular"/>
              </a:rPr>
              <a:t>organizzati e condotti dai propri associati.</a:t>
            </a:r>
          </a:p>
        </p:txBody>
      </p:sp>
      <p:pic>
        <p:nvPicPr>
          <p:cNvPr id="140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373871" y="733633"/>
            <a:ext cx="2390603" cy="66645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01"/>
          <p:cNvSpPr txBox="1"/>
          <p:nvPr/>
        </p:nvSpPr>
        <p:spPr>
          <a:xfrm>
            <a:off x="121742" y="6079053"/>
            <a:ext cx="234900" cy="77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242" hangingPunct="0"/>
            <a:r>
              <a:rPr sz="2400" kern="0" dirty="0">
                <a:solidFill>
                  <a:srgbClr val="FFFFFF"/>
                </a:solidFill>
              </a:rPr>
              <a:t>01</a:t>
            </a:r>
          </a:p>
        </p:txBody>
      </p:sp>
      <p:pic>
        <p:nvPicPr>
          <p:cNvPr id="142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www.cndl.it"/>
          <p:cNvSpPr txBox="1"/>
          <p:nvPr/>
        </p:nvSpPr>
        <p:spPr>
          <a:xfrm>
            <a:off x="632520" y="6034260"/>
            <a:ext cx="5325953" cy="63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8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sz="3200" kern="0" dirty="0" smtClean="0">
                <a:solidFill>
                  <a:srgbClr val="FFFFFF"/>
                </a:solidFill>
              </a:rPr>
              <a:t>http://www.cndl.it</a:t>
            </a:r>
            <a:endParaRPr sz="32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0899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 advAuto="0"/>
      <p:bldP spid="138" grpId="0" animBg="1" advAuto="0"/>
      <p:bldP spid="141" grpId="0" animBg="1" advAuto="0"/>
      <p:bldP spid="14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22" name="Picture 2" descr="C:\Users\Utente\Desktop\cartel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6656" y="1664909"/>
            <a:ext cx="3528392" cy="49985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CasellaDiTesto 12"/>
          <p:cNvSpPr txBox="1"/>
          <p:nvPr/>
        </p:nvSpPr>
        <p:spPr>
          <a:xfrm>
            <a:off x="5601072" y="6093296"/>
            <a:ext cx="403244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Carpetta Kit Onoranze</a:t>
            </a:r>
            <a:endParaRPr lang="it-IT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NDL_IMMAGINI_PRES_02.jpg" descr="CNDL_IMMAGINI_PRES_02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91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91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AL CENTRO DELL’ASSISTENZA FISCALE…"/>
          <p:cNvSpPr txBox="1"/>
          <p:nvPr/>
        </p:nvSpPr>
        <p:spPr>
          <a:xfrm>
            <a:off x="542334" y="2359713"/>
            <a:ext cx="8779085" cy="43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47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000" kern="0" dirty="0">
              <a:solidFill>
                <a:srgbClr val="253754"/>
              </a:solidFill>
              <a:latin typeface="Roboto Slab Light"/>
              <a:ea typeface="Roboto Slab Regular"/>
              <a:cs typeface="Roboto Slab Light"/>
              <a:sym typeface="Roboto Slab Regular"/>
            </a:endParaRPr>
          </a:p>
        </p:txBody>
      </p:sp>
      <p:pic>
        <p:nvPicPr>
          <p:cNvPr id="140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373870" y="733633"/>
            <a:ext cx="2390603" cy="66645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01"/>
          <p:cNvSpPr txBox="1"/>
          <p:nvPr/>
        </p:nvSpPr>
        <p:spPr>
          <a:xfrm>
            <a:off x="128472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246" hangingPunct="0"/>
            <a:r>
              <a:rPr kern="0" dirty="0">
                <a:solidFill>
                  <a:srgbClr val="FFFFFF"/>
                </a:solidFill>
              </a:rPr>
              <a:t>01</a:t>
            </a:r>
          </a:p>
        </p:txBody>
      </p:sp>
      <p:pic>
        <p:nvPicPr>
          <p:cNvPr id="142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www.cndl.it"/>
          <p:cNvSpPr txBox="1"/>
          <p:nvPr/>
        </p:nvSpPr>
        <p:spPr>
          <a:xfrm>
            <a:off x="641487" y="6152576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8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8" y="2305305"/>
            <a:ext cx="3393152" cy="1240321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30" y="2348880"/>
            <a:ext cx="2004417" cy="1847850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15" name="AL CENTRO DELL’ASSISTENZA FISCALE…"/>
          <p:cNvSpPr txBox="1"/>
          <p:nvPr/>
        </p:nvSpPr>
        <p:spPr>
          <a:xfrm>
            <a:off x="1669239" y="1447725"/>
            <a:ext cx="8779085" cy="87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47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200" b="1" kern="0" dirty="0" smtClean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UNA PARTNERSHIP CONSOLIDATA</a:t>
            </a:r>
            <a:endParaRPr sz="2200" b="1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 defTabSz="201047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pic>
        <p:nvPicPr>
          <p:cNvPr id="16" name="Picture 5" descr="O:\posta\publi&amp;mark\marchi vari\TADDIAgroup LOGO\taddia_group_multifile\taddiagrou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2480" y="2276872"/>
            <a:ext cx="3767623" cy="136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 advAuto="0"/>
      <p:bldP spid="138" grpId="0" animBg="1" advAuto="0"/>
      <p:bldP spid="141" grpId="0" animBg="1" advAuto="0"/>
      <p:bldP spid="143" grpId="0" animBg="1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89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89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334" y="645214"/>
            <a:ext cx="8779085" cy="46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51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152" name="02"/>
          <p:cNvSpPr txBox="1"/>
          <p:nvPr/>
        </p:nvSpPr>
        <p:spPr>
          <a:xfrm>
            <a:off x="124381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254" hangingPunct="0"/>
            <a:r>
              <a:rPr kern="0" dirty="0">
                <a:solidFill>
                  <a:srgbClr val="FFFFFF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234937" y="5019100"/>
            <a:ext cx="1393789" cy="62690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35159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8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304332" y="1745293"/>
            <a:ext cx="5408637" cy="650393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defTabSz="361254" hangingPunct="0"/>
            <a:endParaRPr lang="it-IT" sz="7000" kern="0" dirty="0">
              <a:solidFill>
                <a:srgbClr val="FFFFFF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defTabSz="361254" hangingPunct="0"/>
            <a:endParaRPr lang="it-IT" sz="7000" kern="0" dirty="0">
              <a:solidFill>
                <a:srgbClr val="FFFFFF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defTabSz="361254" hangingPunct="0"/>
            <a:endParaRPr lang="it-IT" sz="7000" kern="0" dirty="0">
              <a:solidFill>
                <a:srgbClr val="FFFFFF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defTabSz="361254" hangingPunct="0"/>
            <a:endParaRPr lang="it-IT" sz="7000" kern="0" dirty="0">
              <a:solidFill>
                <a:srgbClr val="FFFFFF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defTabSz="361254" hangingPunct="0"/>
            <a:endParaRPr lang="it-IT" sz="7000" kern="0" dirty="0">
              <a:solidFill>
                <a:srgbClr val="FFFFFF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defTabSz="361254" hangingPunct="0"/>
            <a:endParaRPr lang="it-IT" sz="7000" kern="0" dirty="0">
              <a:solidFill>
                <a:srgbClr val="FFFFFF"/>
              </a:solidFill>
              <a:latin typeface="Segoe UI"/>
              <a:ea typeface="Segoe UI"/>
              <a:cs typeface="Segoe UI"/>
              <a:sym typeface="Segoe UI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01" y="3313760"/>
            <a:ext cx="4344030" cy="108010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926332" y="290028"/>
            <a:ext cx="2164741" cy="9239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051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200" b="1" kern="0" dirty="0" smtClean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IL GRUPPO</a:t>
            </a:r>
            <a:endParaRPr lang="it-IT" sz="2200" b="1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defTabSz="361254" hangingPunct="0"/>
            <a:endParaRPr lang="it-IT" sz="3100" b="1" kern="0" dirty="0">
              <a:solidFill>
                <a:srgbClr val="A7A7A7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4" y="1515010"/>
            <a:ext cx="4179748" cy="15278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4" y="3139699"/>
            <a:ext cx="5081440" cy="1661212"/>
          </a:xfrm>
          <a:prstGeom prst="rect">
            <a:avLst/>
          </a:prstGeom>
          <a:effectLst>
            <a:softEdge rad="20320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8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8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321" y="645214"/>
            <a:ext cx="8779085" cy="46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58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152" name="02"/>
          <p:cNvSpPr txBox="1"/>
          <p:nvPr/>
        </p:nvSpPr>
        <p:spPr>
          <a:xfrm>
            <a:off x="121742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267" hangingPunct="0"/>
            <a:r>
              <a:rPr kern="0" dirty="0">
                <a:solidFill>
                  <a:srgbClr val="FFFFFF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32520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7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32267" y="316978"/>
            <a:ext cx="3599022" cy="1330211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058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200" b="1" kern="0" dirty="0" smtClean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IL VOSTRO PARTNER CNDL</a:t>
            </a:r>
            <a:endParaRPr lang="it-IT" sz="2200" b="1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defTabSz="361267" hangingPunct="0"/>
            <a:endParaRPr lang="it-IT" sz="3100" b="1" kern="0" dirty="0">
              <a:solidFill>
                <a:srgbClr val="A7A7A7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48190" y="3738884"/>
            <a:ext cx="5408637" cy="385705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just" defTabSz="361267" hangingPunct="0"/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Gruppo NAMIRIAL S.p.a., società IT di software e servizi a livello internazionale, fornisce Trust Services come </a:t>
            </a:r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Firme Elettroniche, </a:t>
            </a:r>
            <a:r>
              <a:rPr lang="it-IT" b="1" kern="0" dirty="0" err="1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Grafometriche</a:t>
            </a:r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 e Digitali, PEC, Fatturazione Elettronica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 e </a:t>
            </a:r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Conservazione Sostitutiva 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a più di </a:t>
            </a:r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500.000 </a:t>
            </a:r>
            <a:r>
              <a:rPr lang="it-IT" b="1" kern="0" dirty="0" smtClean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clienti, SPID</a:t>
            </a:r>
            <a:r>
              <a:rPr lang="it-IT" kern="0" dirty="0" smtClean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.</a:t>
            </a:r>
            <a:endParaRPr lang="it-IT" kern="0" dirty="0">
              <a:solidFill>
                <a:srgbClr val="535353"/>
              </a:solidFill>
              <a:latin typeface="Roboto Bold"/>
              <a:ea typeface="Segoe UI"/>
              <a:cs typeface="Segoe UI"/>
              <a:sym typeface="Segoe UI"/>
            </a:endParaRPr>
          </a:p>
          <a:p>
            <a:pPr algn="just" defTabSz="361267" hangingPunct="0"/>
            <a:r>
              <a:rPr lang="it-IT" sz="7000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/>
            </a:r>
            <a:br>
              <a:rPr lang="it-IT" sz="7000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</a:br>
            <a:endParaRPr lang="it-IT" sz="7000" kern="0" dirty="0">
              <a:solidFill>
                <a:srgbClr val="535353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71" y="1283454"/>
            <a:ext cx="5081440" cy="1661212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9" name="CasellaDiTesto 18"/>
          <p:cNvSpPr txBox="1"/>
          <p:nvPr/>
        </p:nvSpPr>
        <p:spPr>
          <a:xfrm>
            <a:off x="2349461" y="3139159"/>
            <a:ext cx="5558118" cy="59462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defTabSz="361267" hangingPunct="0"/>
            <a:r>
              <a:rPr lang="it-IT" b="1" kern="0" dirty="0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Segoe UI"/>
                <a:cs typeface="Segoe UI"/>
                <a:sym typeface="Segoe UI"/>
              </a:rPr>
              <a:t>NAMIRIAL S.P.A.</a:t>
            </a:r>
            <a:r>
              <a:rPr lang="it-IT" kern="0" dirty="0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Segoe UI"/>
                <a:cs typeface="Segoe UI"/>
                <a:sym typeface="Segoe UI"/>
              </a:rPr>
              <a:t>, 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 capofila CNDL, è </a:t>
            </a:r>
            <a:r>
              <a:rPr lang="it-IT" b="1" u="sng" kern="0" dirty="0" err="1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Segoe UI"/>
                <a:cs typeface="Segoe UI"/>
                <a:sym typeface="Segoe UI"/>
              </a:rPr>
              <a:t>Certification</a:t>
            </a:r>
            <a:r>
              <a:rPr lang="it-IT" b="1" u="sng" kern="0" dirty="0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Segoe UI"/>
                <a:cs typeface="Segoe UI"/>
                <a:sym typeface="Segoe UI"/>
              </a:rPr>
              <a:t> </a:t>
            </a:r>
            <a:r>
              <a:rPr lang="it-IT" b="1" u="sng" kern="0" dirty="0" smtClean="0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Segoe UI"/>
                <a:cs typeface="Segoe UI"/>
                <a:sym typeface="Segoe UI"/>
              </a:rPr>
              <a:t>Authority e Identity Provider</a:t>
            </a:r>
            <a:endParaRPr lang="it-IT" b="1" u="sng" kern="0" dirty="0">
              <a:solidFill>
                <a:srgbClr val="535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  <a:ea typeface="Segoe UI"/>
              <a:cs typeface="Segoe UI"/>
              <a:sym typeface="Segoe U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6669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82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82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321" y="645214"/>
            <a:ext cx="8779085" cy="46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67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152" name="02"/>
          <p:cNvSpPr txBox="1"/>
          <p:nvPr/>
        </p:nvSpPr>
        <p:spPr>
          <a:xfrm>
            <a:off x="121742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283" hangingPunct="0"/>
            <a:r>
              <a:rPr kern="0" dirty="0">
                <a:solidFill>
                  <a:srgbClr val="FFFFFF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32520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7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087467" y="226159"/>
            <a:ext cx="3369490" cy="9239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067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200" b="1" kern="0" dirty="0" smtClean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IL VOSTRO PARTNER</a:t>
            </a:r>
            <a:endParaRPr lang="it-IT" sz="2200" b="1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defTabSz="361283" hangingPunct="0"/>
            <a:endParaRPr lang="it-IT" sz="3100" b="1" kern="0" dirty="0">
              <a:solidFill>
                <a:srgbClr val="A7A7A7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42" y="951164"/>
            <a:ext cx="5081440" cy="1661212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2" name="CasellaDiTesto 11"/>
          <p:cNvSpPr txBox="1"/>
          <p:nvPr/>
        </p:nvSpPr>
        <p:spPr>
          <a:xfrm>
            <a:off x="1610841" y="2511004"/>
            <a:ext cx="7254979" cy="767348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just" defTabSz="361283" fontAlgn="base" hangingPunct="0"/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Autorità di Certificazione accreditato presso </a:t>
            </a:r>
            <a:r>
              <a:rPr lang="it-IT" b="1" kern="0" dirty="0" err="1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AgID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 (ex </a:t>
            </a:r>
            <a:r>
              <a:rPr lang="it-IT" kern="0" dirty="0" err="1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DigitPA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) ed autorizzato all'emissione di certificati qualificati conformi al regolamento europeo 910/2014, certificati CNS e Marche Temporali.</a:t>
            </a:r>
          </a:p>
          <a:p>
            <a:pPr algn="just" defTabSz="361283" fontAlgn="base" hangingPunct="0"/>
            <a:endParaRPr lang="it-IT" kern="0" dirty="0">
              <a:solidFill>
                <a:srgbClr val="535353"/>
              </a:solidFill>
              <a:latin typeface="Roboto Bold"/>
              <a:ea typeface="Segoe UI"/>
              <a:cs typeface="Segoe UI"/>
              <a:sym typeface="Segoe UI"/>
            </a:endParaRPr>
          </a:p>
          <a:p>
            <a:pPr algn="just" defTabSz="361283" fontAlgn="base" hangingPunct="0"/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Conservatore Accreditato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 dal 13/03/2015, accreditato presso </a:t>
            </a:r>
            <a:r>
              <a:rPr lang="it-IT" kern="0" dirty="0" err="1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AgID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 ed autorizzato alla conservazione a norma per la Pubblica Amministrazione.</a:t>
            </a:r>
          </a:p>
          <a:p>
            <a:pPr algn="just" defTabSz="361283" fontAlgn="base" hangingPunct="0"/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/>
            </a:r>
            <a:b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</a:br>
            <a:r>
              <a:rPr lang="it-IT" b="1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Gestore di PEC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, dal 26/02/2007, accreditato presso </a:t>
            </a:r>
            <a:r>
              <a:rPr lang="it-IT" kern="0" dirty="0" err="1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AgID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 (ex </a:t>
            </a:r>
            <a:r>
              <a:rPr lang="it-IT" kern="0" dirty="0" err="1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DigitPA</a:t>
            </a:r>
            <a:r>
              <a:rPr lang="it-IT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>) ed autorizzato alla gestione di caselle e domini di Posta Elettronica Certificata.</a:t>
            </a:r>
          </a:p>
          <a:p>
            <a:pPr algn="just" defTabSz="361283" fontAlgn="base" hangingPunct="0"/>
            <a:r>
              <a:rPr lang="it-IT" sz="7000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/>
            </a:r>
            <a:br>
              <a:rPr lang="it-IT" sz="7000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</a:br>
            <a:endParaRPr lang="it-IT" sz="7000" kern="0" dirty="0">
              <a:solidFill>
                <a:srgbClr val="535353"/>
              </a:solidFill>
              <a:latin typeface="Roboto Bold"/>
              <a:ea typeface="Segoe UI"/>
              <a:cs typeface="Segoe UI"/>
              <a:sym typeface="Segoe UI"/>
            </a:endParaRPr>
          </a:p>
          <a:p>
            <a:pPr defTabSz="361283" hangingPunct="0"/>
            <a:r>
              <a:rPr lang="it-IT" sz="7000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  <a:t/>
            </a:r>
            <a:br>
              <a:rPr lang="it-IT" sz="7000" kern="0" dirty="0">
                <a:solidFill>
                  <a:srgbClr val="535353"/>
                </a:solidFill>
                <a:latin typeface="Roboto Bold"/>
                <a:ea typeface="Segoe UI"/>
                <a:cs typeface="Segoe UI"/>
                <a:sym typeface="Segoe UI"/>
              </a:rPr>
            </a:br>
            <a:endParaRPr lang="it-IT" sz="7000" kern="0" dirty="0">
              <a:solidFill>
                <a:srgbClr val="535353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5588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77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77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321" y="645214"/>
            <a:ext cx="8779085" cy="46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78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304" hangingPunct="0"/>
            <a:r>
              <a:rPr kern="0" dirty="0">
                <a:solidFill>
                  <a:srgbClr val="FFFFFF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7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11" name="Titolo 9"/>
          <p:cNvSpPr txBox="1">
            <a:spLocks/>
          </p:cNvSpPr>
          <p:nvPr/>
        </p:nvSpPr>
        <p:spPr>
          <a:xfrm>
            <a:off x="1953419" y="3028126"/>
            <a:ext cx="6110462" cy="3386418"/>
          </a:xfrm>
          <a:prstGeom prst="rect">
            <a:avLst/>
          </a:prstGeom>
        </p:spPr>
        <p:txBody>
          <a:bodyPr lIns="40234" tIns="20117" rIns="40234" bIns="20117">
            <a:normAutofit fontScale="37500" lnSpcReduction="20000"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it-IT" kern="0" dirty="0" smtClean="0"/>
              <a:t/>
            </a:r>
            <a:br>
              <a:rPr lang="it-IT" kern="0" dirty="0" smtClean="0"/>
            </a:br>
            <a:r>
              <a:rPr lang="it-IT" kern="0" dirty="0" smtClean="0"/>
              <a:t/>
            </a:r>
            <a:br>
              <a:rPr lang="it-IT" kern="0" dirty="0" smtClean="0"/>
            </a:br>
            <a:r>
              <a:rPr lang="it-IT" sz="29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Società ITC software e di strumenti informatici innovativi </a:t>
            </a:r>
            <a:r>
              <a:rPr lang="it-IT" sz="2900" kern="0" dirty="0" smtClean="0">
                <a:latin typeface="Roboto"/>
              </a:rPr>
              <a:t>ad </a:t>
            </a:r>
            <a:r>
              <a:rPr lang="it-IT" sz="29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alto contenuto tecnologico</a:t>
            </a:r>
            <a:r>
              <a:rPr lang="it-IT" sz="2900" kern="0" dirty="0" smtClean="0">
                <a:latin typeface="Roboto"/>
              </a:rPr>
              <a:t/>
            </a:r>
            <a:br>
              <a:rPr lang="it-IT" sz="2900" kern="0" dirty="0" smtClean="0">
                <a:latin typeface="Roboto"/>
              </a:rPr>
            </a:br>
            <a:r>
              <a:rPr lang="it-IT" sz="2900" kern="0" dirty="0" smtClean="0">
                <a:latin typeface="Roboto"/>
              </a:rPr>
              <a:t/>
            </a:r>
            <a:br>
              <a:rPr lang="it-IT" sz="2900" kern="0" dirty="0" smtClean="0">
                <a:latin typeface="Roboto"/>
              </a:rPr>
            </a:br>
            <a:r>
              <a:rPr lang="it-IT" sz="29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Soluzioni software </a:t>
            </a:r>
            <a:r>
              <a:rPr lang="it-IT" sz="2900" kern="0" dirty="0" smtClean="0">
                <a:latin typeface="Roboto"/>
              </a:rPr>
              <a:t>sempre modulabili e a valore aggiunto per le aziende ed i professionisti</a:t>
            </a:r>
            <a:br>
              <a:rPr lang="it-IT" sz="2900" kern="0" dirty="0" smtClean="0">
                <a:latin typeface="Roboto"/>
              </a:rPr>
            </a:br>
            <a:r>
              <a:rPr lang="it-IT" sz="2900" kern="0" dirty="0" smtClean="0">
                <a:latin typeface="Roboto"/>
              </a:rPr>
              <a:t/>
            </a:r>
            <a:br>
              <a:rPr lang="it-IT" sz="2900" kern="0" dirty="0" smtClean="0">
                <a:latin typeface="Roboto"/>
              </a:rPr>
            </a:br>
            <a:r>
              <a:rPr lang="it-IT" sz="2900" kern="0" dirty="0" smtClean="0">
                <a:latin typeface="Roboto"/>
              </a:rPr>
              <a:t>oltre </a:t>
            </a:r>
            <a:r>
              <a:rPr lang="it-IT" sz="29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500 milioni  di cedolini </a:t>
            </a:r>
            <a:r>
              <a:rPr lang="it-IT" sz="2900" kern="0" dirty="0" smtClean="0">
                <a:latin typeface="Roboto"/>
              </a:rPr>
              <a:t>paghe elaborati annualmente</a:t>
            </a:r>
            <a:r>
              <a:rPr lang="it-IT" sz="1900" kern="0" dirty="0" smtClean="0">
                <a:latin typeface="Roboto"/>
              </a:rPr>
              <a:t/>
            </a:r>
            <a:br>
              <a:rPr lang="it-IT" sz="1900" kern="0" dirty="0" smtClean="0">
                <a:latin typeface="Roboto"/>
              </a:rPr>
            </a:br>
            <a:r>
              <a:rPr lang="it-IT" kern="0" dirty="0" smtClean="0"/>
              <a:t/>
            </a:r>
            <a:br>
              <a:rPr lang="it-IT" kern="0" dirty="0" smtClean="0"/>
            </a:br>
            <a:r>
              <a:rPr lang="it-IT" kern="0" dirty="0" smtClean="0"/>
              <a:t/>
            </a:r>
            <a:br>
              <a:rPr lang="it-IT" kern="0" dirty="0" smtClean="0"/>
            </a:br>
            <a:r>
              <a:rPr lang="it-IT" kern="0" dirty="0" smtClean="0"/>
              <a:t/>
            </a:r>
            <a:br>
              <a:rPr lang="it-IT" kern="0" dirty="0" smtClean="0"/>
            </a:br>
            <a:endParaRPr lang="it-IT" kern="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08" y="939118"/>
            <a:ext cx="4146214" cy="2551517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5" name="CasellaDiTesto 14"/>
          <p:cNvSpPr txBox="1"/>
          <p:nvPr/>
        </p:nvSpPr>
        <p:spPr>
          <a:xfrm>
            <a:off x="3323905" y="244595"/>
            <a:ext cx="3369490" cy="9239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078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200" b="1" kern="0" dirty="0" smtClean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IL VOSTRO PARTNER</a:t>
            </a:r>
            <a:endParaRPr lang="it-IT" sz="2200" b="1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defTabSz="361304" hangingPunct="0"/>
            <a:endParaRPr lang="it-IT" sz="3100" b="1" kern="0" dirty="0">
              <a:solidFill>
                <a:srgbClr val="A7A7A7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1974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71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71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321" y="645288"/>
            <a:ext cx="8779085" cy="38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091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200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CNDL È</a:t>
            </a:r>
          </a:p>
          <a:p>
            <a:pPr algn="ctr" defTabSz="201091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Iscritto all’</a:t>
            </a:r>
            <a:r>
              <a:rPr sz="20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Albo CAF n. 68 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dell’Albo Nazionale dei Caf Dipendenti</a:t>
            </a:r>
            <a:r>
              <a:rPr sz="2000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dal 2003</a:t>
            </a: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0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Soggetto</a:t>
            </a:r>
            <a:r>
              <a:rPr sz="2000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autorizzato a prestare attività fiscale </a:t>
            </a: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ai lavoratori dipendenti e pensionati 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(Decreto del 19/12/2003)</a:t>
            </a: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b="1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Certificato ISO 9000:2008 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(BUREAU VERITAS)</a:t>
            </a:r>
            <a:r>
              <a:rPr sz="2000" kern="0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per attività </a:t>
            </a:r>
          </a:p>
          <a:p>
            <a:pPr algn="ctr" defTabSz="201091" hangingPunct="0">
              <a:lnSpc>
                <a:spcPct val="120000"/>
              </a:lnSpc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di erogazione ed organizzazione di servizi di assistenza fiscale</a:t>
            </a:r>
          </a:p>
        </p:txBody>
      </p:sp>
      <p:sp>
        <p:nvSpPr>
          <p:cNvPr id="152" name="02"/>
          <p:cNvSpPr txBox="1"/>
          <p:nvPr/>
        </p:nvSpPr>
        <p:spPr>
          <a:xfrm>
            <a:off x="121742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329" hangingPunct="0"/>
            <a:r>
              <a:rPr kern="0" dirty="0">
                <a:solidFill>
                  <a:srgbClr val="FFFFFF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234922" y="5019100"/>
            <a:ext cx="1393789" cy="62690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32520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8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673307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64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64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03"/>
          <p:cNvSpPr txBox="1"/>
          <p:nvPr/>
        </p:nvSpPr>
        <p:spPr>
          <a:xfrm>
            <a:off x="121742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357" hangingPunct="0"/>
            <a:r>
              <a:rPr kern="0" dirty="0">
                <a:solidFill>
                  <a:srgbClr val="FFFFFF"/>
                </a:solidFill>
              </a:rPr>
              <a:t>03</a:t>
            </a:r>
          </a:p>
        </p:txBody>
      </p:sp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5.600"/>
          <p:cNvSpPr txBox="1"/>
          <p:nvPr/>
        </p:nvSpPr>
        <p:spPr>
          <a:xfrm>
            <a:off x="2326368" y="1410998"/>
            <a:ext cx="1786707" cy="89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5400" b="1" kern="0" dirty="0"/>
              <a:t>5.600</a:t>
            </a:r>
          </a:p>
        </p:txBody>
      </p:sp>
      <p:sp>
        <p:nvSpPr>
          <p:cNvPr id="166" name="Soci sostituiti…"/>
          <p:cNvSpPr txBox="1"/>
          <p:nvPr/>
        </p:nvSpPr>
        <p:spPr>
          <a:xfrm>
            <a:off x="1891709" y="2204864"/>
            <a:ext cx="2655533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Soci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sostituiti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di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imposta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su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tutto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il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territorio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nazionale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67" name="450.000"/>
          <p:cNvSpPr txBox="1"/>
          <p:nvPr/>
        </p:nvSpPr>
        <p:spPr>
          <a:xfrm>
            <a:off x="5282149" y="1410998"/>
            <a:ext cx="2581795" cy="89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5400" b="1" kern="0" dirty="0"/>
              <a:t>450.000</a:t>
            </a:r>
          </a:p>
        </p:txBody>
      </p:sp>
      <p:sp>
        <p:nvSpPr>
          <p:cNvPr id="168" name="Dichiarazioni…"/>
          <p:cNvSpPr txBox="1"/>
          <p:nvPr/>
        </p:nvSpPr>
        <p:spPr>
          <a:xfrm>
            <a:off x="5714156" y="2277044"/>
            <a:ext cx="1717777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Dichiarazioni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730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all’anno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69" name="1.000.000"/>
          <p:cNvSpPr txBox="1"/>
          <p:nvPr/>
        </p:nvSpPr>
        <p:spPr>
          <a:xfrm>
            <a:off x="1841214" y="3824372"/>
            <a:ext cx="2756523" cy="80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4800" b="1" kern="0" dirty="0"/>
              <a:t>1.000.000</a:t>
            </a:r>
          </a:p>
        </p:txBody>
      </p:sp>
      <p:sp>
        <p:nvSpPr>
          <p:cNvPr id="170" name="pratiche gestite…"/>
          <p:cNvSpPr txBox="1"/>
          <p:nvPr/>
        </p:nvSpPr>
        <p:spPr>
          <a:xfrm>
            <a:off x="1506988" y="4653308"/>
            <a:ext cx="3424975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pratiche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gestite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(730/UNICO/ISEE/RED/INV)</a:t>
            </a:r>
          </a:p>
        </p:txBody>
      </p:sp>
      <p:sp>
        <p:nvSpPr>
          <p:cNvPr id="171" name="360.000 €"/>
          <p:cNvSpPr txBox="1"/>
          <p:nvPr/>
        </p:nvSpPr>
        <p:spPr>
          <a:xfrm>
            <a:off x="5185966" y="3824372"/>
            <a:ext cx="2774155" cy="80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4800" b="1" kern="0" dirty="0"/>
              <a:t>360.000 €</a:t>
            </a:r>
          </a:p>
        </p:txBody>
      </p:sp>
      <p:sp>
        <p:nvSpPr>
          <p:cNvPr id="172" name="Capitale…"/>
          <p:cNvSpPr txBox="1"/>
          <p:nvPr/>
        </p:nvSpPr>
        <p:spPr>
          <a:xfrm>
            <a:off x="5892088" y="4653308"/>
            <a:ext cx="1361910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Capitale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</a:p>
          <a:p>
            <a:pPr algn="ctr" defTabSz="201106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Sociale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i.v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.</a:t>
            </a:r>
          </a:p>
        </p:txBody>
      </p:sp>
      <p:sp>
        <p:nvSpPr>
          <p:cNvPr id="173" name="IL VOSTRO PARTNER CNDL"/>
          <p:cNvSpPr txBox="1"/>
          <p:nvPr/>
        </p:nvSpPr>
        <p:spPr>
          <a:xfrm>
            <a:off x="542321" y="351102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kern="0"/>
              <a:t>IL VOSTRO PARTNER CNDL</a:t>
            </a:r>
          </a:p>
        </p:txBody>
      </p:sp>
      <p:sp>
        <p:nvSpPr>
          <p:cNvPr id="174" name="www.cndl.it"/>
          <p:cNvSpPr txBox="1"/>
          <p:nvPr/>
        </p:nvSpPr>
        <p:spPr>
          <a:xfrm>
            <a:off x="632520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7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780672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2" grpId="0" animBg="1" advAuto="0"/>
      <p:bldP spid="163" grpId="0" animBg="1" advAuto="0"/>
      <p:bldP spid="174" grpId="0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5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5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04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390" hangingPunct="0"/>
            <a:r>
              <a:rPr kern="0" dirty="0">
                <a:solidFill>
                  <a:srgbClr val="FFFFFF"/>
                </a:solidFill>
              </a:rPr>
              <a:t>04</a:t>
            </a:r>
          </a:p>
        </p:txBody>
      </p:sp>
      <p:pic>
        <p:nvPicPr>
          <p:cNvPr id="18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NCONA"/>
          <p:cNvSpPr txBox="1"/>
          <p:nvPr/>
        </p:nvSpPr>
        <p:spPr>
          <a:xfrm>
            <a:off x="1686519" y="1410998"/>
            <a:ext cx="3065902" cy="89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5400" b="1" kern="0" dirty="0"/>
              <a:t>ANCONA</a:t>
            </a:r>
          </a:p>
        </p:txBody>
      </p:sp>
      <p:sp>
        <p:nvSpPr>
          <p:cNvPr id="185" name="Sede principale"/>
          <p:cNvSpPr txBox="1"/>
          <p:nvPr/>
        </p:nvSpPr>
        <p:spPr>
          <a:xfrm>
            <a:off x="1288975" y="2071442"/>
            <a:ext cx="3860991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hangingPunct="0"/>
            <a:r>
              <a:rPr sz="4000" kern="0" dirty="0" err="1"/>
              <a:t>Sede</a:t>
            </a:r>
            <a:r>
              <a:rPr sz="4000" kern="0" dirty="0"/>
              <a:t> </a:t>
            </a:r>
            <a:r>
              <a:rPr sz="4000" kern="0" dirty="0" err="1"/>
              <a:t>principale</a:t>
            </a:r>
            <a:endParaRPr sz="4000" kern="0" dirty="0"/>
          </a:p>
        </p:txBody>
      </p:sp>
      <p:sp>
        <p:nvSpPr>
          <p:cNvPr id="186" name="8"/>
          <p:cNvSpPr txBox="1"/>
          <p:nvPr/>
        </p:nvSpPr>
        <p:spPr>
          <a:xfrm>
            <a:off x="6608946" y="1410998"/>
            <a:ext cx="440184" cy="89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5400" b="1" kern="0" dirty="0"/>
              <a:t>8</a:t>
            </a:r>
          </a:p>
        </p:txBody>
      </p:sp>
      <p:sp>
        <p:nvSpPr>
          <p:cNvPr id="187" name="Sedi distaccate…"/>
          <p:cNvSpPr txBox="1"/>
          <p:nvPr/>
        </p:nvSpPr>
        <p:spPr>
          <a:xfrm>
            <a:off x="5385048" y="2071452"/>
            <a:ext cx="2887969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/>
          <a:p>
            <a:pPr algn="ctr" defTabSz="201124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Sedi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distaccate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124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sul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territorio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Nazionale</a:t>
            </a:r>
          </a:p>
        </p:txBody>
      </p:sp>
      <p:sp>
        <p:nvSpPr>
          <p:cNvPr id="188" name="50"/>
          <p:cNvSpPr txBox="1"/>
          <p:nvPr/>
        </p:nvSpPr>
        <p:spPr>
          <a:xfrm>
            <a:off x="2805599" y="3824416"/>
            <a:ext cx="828111" cy="89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5400" b="1" kern="0" dirty="0"/>
              <a:t>50</a:t>
            </a:r>
          </a:p>
        </p:txBody>
      </p:sp>
      <p:sp>
        <p:nvSpPr>
          <p:cNvPr id="189" name="Dipendenti…"/>
          <p:cNvSpPr txBox="1"/>
          <p:nvPr/>
        </p:nvSpPr>
        <p:spPr>
          <a:xfrm>
            <a:off x="2310068" y="4694529"/>
            <a:ext cx="1818766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/>
          <a:p>
            <a:pPr algn="ctr" defTabSz="201124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Dipendenti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algn="ctr" defTabSz="201124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e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collaboratori</a:t>
            </a:r>
            <a:endParaRPr sz="2000" kern="0" dirty="0">
              <a:solidFill>
                <a:srgbClr val="253754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90" name="1000"/>
          <p:cNvSpPr txBox="1"/>
          <p:nvPr/>
        </p:nvSpPr>
        <p:spPr>
          <a:xfrm>
            <a:off x="5794308" y="3824416"/>
            <a:ext cx="1557477" cy="89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sz="5400" b="1" kern="0" dirty="0"/>
              <a:t>1000</a:t>
            </a:r>
          </a:p>
        </p:txBody>
      </p:sp>
      <p:sp>
        <p:nvSpPr>
          <p:cNvPr id="191" name="RAF…"/>
          <p:cNvSpPr txBox="1"/>
          <p:nvPr/>
        </p:nvSpPr>
        <p:spPr>
          <a:xfrm>
            <a:off x="4498282" y="4694529"/>
            <a:ext cx="4149532" cy="67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1432" tIns="31432" rIns="31432" bIns="31432">
            <a:spAutoFit/>
          </a:bodyPr>
          <a:lstStyle/>
          <a:p>
            <a:pPr algn="ctr" defTabSz="201124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RAF</a:t>
            </a:r>
          </a:p>
          <a:p>
            <a:pPr algn="ctr" defTabSz="201124" hangingPunct="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(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Responsabili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Assistenza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2000" kern="0" dirty="0" err="1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Fiscale</a:t>
            </a:r>
            <a:r>
              <a:rPr sz="2000" kern="0" dirty="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)</a:t>
            </a:r>
          </a:p>
        </p:txBody>
      </p:sp>
      <p:sp>
        <p:nvSpPr>
          <p:cNvPr id="192" name="IL VOSTRO PARTNER CNDL"/>
          <p:cNvSpPr txBox="1"/>
          <p:nvPr/>
        </p:nvSpPr>
        <p:spPr>
          <a:xfrm>
            <a:off x="542321" y="351102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hangingPunct="0"/>
            <a:r>
              <a:rPr kern="0"/>
              <a:t>IL VOSTRO PARTNER CNDL</a:t>
            </a:r>
          </a:p>
        </p:txBody>
      </p:sp>
      <p:sp>
        <p:nvSpPr>
          <p:cNvPr id="193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7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6" y="2636912"/>
            <a:ext cx="2195999" cy="3034240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6961478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1" grpId="0" animBg="1" advAuto="0"/>
      <p:bldP spid="182" grpId="0" animBg="1" advAuto="0"/>
      <p:bldP spid="193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47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47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321" y="645214"/>
            <a:ext cx="8779085" cy="46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44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200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pPr defTabSz="361428" hangingPunct="0"/>
            <a:r>
              <a:rPr kern="0" dirty="0">
                <a:solidFill>
                  <a:srgbClr val="FFFFFF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rId7"/>
              </a:defRPr>
            </a:lvl1pPr>
          </a:lstStyle>
          <a:p>
            <a:pPr hangingPunct="0">
              <a:defRPr u="none">
                <a:uFillTx/>
              </a:defRPr>
            </a:pPr>
            <a:r>
              <a:rPr lang="en-US" kern="0" dirty="0" smtClean="0">
                <a:solidFill>
                  <a:srgbClr val="FFFFFF"/>
                </a:solidFill>
              </a:rPr>
              <a:t>http://www.cndl.it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620688"/>
            <a:ext cx="9906000" cy="9239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44" hangingPunct="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200" b="1" kern="0" dirty="0" smtClean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LE VOSTRE GARANZIE CON CNDL</a:t>
            </a:r>
            <a:endParaRPr lang="it-IT" sz="2200" b="1" kern="0" dirty="0">
              <a:solidFill>
                <a:srgbClr val="253754"/>
              </a:solidFill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defTabSz="361428" hangingPunct="0"/>
            <a:endParaRPr lang="it-IT" sz="3100" b="1" kern="0" dirty="0">
              <a:solidFill>
                <a:srgbClr val="A7A7A7"/>
              </a:solidFill>
              <a:latin typeface="Roboto Bold"/>
              <a:ea typeface="Segoe UI"/>
              <a:cs typeface="Segoe UI"/>
              <a:sym typeface="Segoe UI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48" y="4509120"/>
            <a:ext cx="2563251" cy="1141808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softEdge rad="12700"/>
          </a:effectLst>
        </p:spPr>
      </p:pic>
      <p:sp>
        <p:nvSpPr>
          <p:cNvPr id="14" name="CasellaDiTesto 13"/>
          <p:cNvSpPr txBox="1"/>
          <p:nvPr/>
        </p:nvSpPr>
        <p:spPr>
          <a:xfrm>
            <a:off x="3106949" y="1484784"/>
            <a:ext cx="5721973" cy="59462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125715" indent="-125715" defTabSz="361428" hangingPunct="0">
              <a:buFont typeface="Wingdings" panose="05000000000000000000" pitchFamily="2" charset="2"/>
              <a:buChar char="ü"/>
            </a:pP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Presenza storica in ambito di Assistenza </a:t>
            </a:r>
            <a:r>
              <a:rPr lang="it-IT" kern="0" dirty="0" smtClean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Fiscale </a:t>
            </a:r>
            <a:r>
              <a:rPr lang="it-IT" b="1" kern="0" dirty="0" smtClean="0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Segoe UI"/>
                <a:cs typeface="Segoe UI"/>
                <a:sym typeface="Segoe UI"/>
              </a:rPr>
              <a:t>dal 2004</a:t>
            </a:r>
            <a:endParaRPr lang="it-IT" b="1" kern="0" dirty="0">
              <a:solidFill>
                <a:srgbClr val="535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Segoe UI"/>
              <a:cs typeface="Segoe UI"/>
              <a:sym typeface="Segoe U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084562" y="2636912"/>
            <a:ext cx="3956670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125715" indent="-125715" defTabSz="361428" hangingPunct="0">
              <a:buFont typeface="Wingdings" panose="05000000000000000000" pitchFamily="2" charset="2"/>
              <a:buChar char="ü"/>
            </a:pP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Garanzia di affidabilità e solidità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084562" y="2204864"/>
            <a:ext cx="5561680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125715" indent="-125715" defTabSz="361428" hangingPunct="0">
              <a:buFont typeface="Wingdings" panose="05000000000000000000" pitchFamily="2" charset="2"/>
              <a:buChar char="ü"/>
            </a:pPr>
            <a:r>
              <a:rPr lang="it-IT" b="1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NOTEVOLE </a:t>
            </a:r>
            <a:r>
              <a:rPr lang="it-IT" b="1" kern="0" dirty="0" smtClean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 i</a:t>
            </a:r>
            <a:r>
              <a:rPr lang="it-IT" kern="0" dirty="0" smtClean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ndotto </a:t>
            </a: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indiretto </a:t>
            </a:r>
            <a:r>
              <a:rPr lang="it-IT" kern="0" dirty="0" smtClean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per </a:t>
            </a: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Taddia Group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084562" y="3039366"/>
            <a:ext cx="3153964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125715" indent="-125715" defTabSz="361428" hangingPunct="0">
              <a:buFont typeface="Wingdings" panose="05000000000000000000" pitchFamily="2" charset="2"/>
              <a:buChar char="ü"/>
            </a:pP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Supporto e Assistenza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084562" y="3471414"/>
            <a:ext cx="3153964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125715" indent="-125715" defTabSz="361428" hangingPunct="0">
              <a:buFont typeface="Wingdings" panose="05000000000000000000" pitchFamily="2" charset="2"/>
              <a:buChar char="ü"/>
            </a:pP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Formazione continua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3084562" y="3861048"/>
            <a:ext cx="3508474" cy="317626"/>
          </a:xfrm>
          <a:prstGeom prst="rect">
            <a:avLst/>
          </a:prstGeom>
        </p:spPr>
        <p:txBody>
          <a:bodyPr wrap="none" lIns="40234" tIns="20117" rIns="40234" bIns="20117">
            <a:spAutoFit/>
          </a:bodyPr>
          <a:lstStyle/>
          <a:p>
            <a:pPr marL="125715" indent="-125715" defTabSz="361428" hangingPunct="0">
              <a:buFont typeface="Wingdings" panose="05000000000000000000" pitchFamily="2" charset="2"/>
              <a:buChar char="ü"/>
            </a:pPr>
            <a:r>
              <a:rPr lang="it-IT" kern="0" dirty="0">
                <a:solidFill>
                  <a:srgbClr val="535353"/>
                </a:solidFill>
                <a:latin typeface="Roboto"/>
                <a:ea typeface="Segoe UI"/>
                <a:cs typeface="Segoe UI"/>
                <a:sym typeface="Segoe UI"/>
              </a:rPr>
              <a:t>Programmi Semplici ed intuitivi</a:t>
            </a:r>
          </a:p>
        </p:txBody>
      </p:sp>
    </p:spTree>
    <p:extLst>
      <p:ext uri="{BB962C8B-B14F-4D97-AF65-F5344CB8AC3E}">
        <p14:creationId xmlns="" xmlns:p14="http://schemas.microsoft.com/office/powerpoint/2010/main" val="33637103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250286" y="290031"/>
            <a:ext cx="5395041" cy="1194789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hangingPunct="1"/>
            <a:r>
              <a:rPr lang="it-IT" sz="2200" b="1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</a:rPr>
              <a:t>L’ UTENZA del CAF NAZIONALE DEL LAVORO </a:t>
            </a:r>
          </a:p>
          <a:p>
            <a:endParaRPr lang="it-IT" sz="3100" b="1" dirty="0">
              <a:solidFill>
                <a:schemeClr val="bg2"/>
              </a:solidFill>
              <a:latin typeface="Roboto Bold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791854" y="1011226"/>
            <a:ext cx="6786752" cy="648071"/>
          </a:xfrm>
          <a:prstGeom prst="rect">
            <a:avLst/>
          </a:prstGeom>
        </p:spPr>
        <p:txBody>
          <a:bodyPr lIns="40234" tIns="20117" rIns="40234" bIns="20117">
            <a:normAutofit fontScale="97500"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hangingPunct="1"/>
            <a:endParaRPr lang="it-IT" sz="2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7007" y="1290710"/>
            <a:ext cx="2127461" cy="165832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4" name="Rettangolo 13"/>
          <p:cNvSpPr/>
          <p:nvPr/>
        </p:nvSpPr>
        <p:spPr>
          <a:xfrm>
            <a:off x="4097436" y="1767315"/>
            <a:ext cx="3705644" cy="594625"/>
          </a:xfrm>
          <a:prstGeom prst="rect">
            <a:avLst/>
          </a:prstGeom>
        </p:spPr>
        <p:txBody>
          <a:bodyPr wrap="none" lIns="40234" tIns="20117" rIns="40234" bIns="20117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Roboto"/>
              </a:rPr>
              <a:t>Caf Nazionale del Lavoro è un CAF </a:t>
            </a:r>
          </a:p>
          <a:p>
            <a:r>
              <a:rPr lang="it-IT" dirty="0">
                <a:solidFill>
                  <a:schemeClr val="tx2"/>
                </a:solidFill>
                <a:latin typeface="Roboto"/>
              </a:rPr>
              <a:t>di SOSTITUTI di IMPOSTA.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637967" y="5001355"/>
            <a:ext cx="5525052" cy="317626"/>
          </a:xfrm>
          <a:prstGeom prst="rect">
            <a:avLst/>
          </a:prstGeom>
        </p:spPr>
        <p:txBody>
          <a:bodyPr wrap="none" lIns="40234" tIns="20117" rIns="40234" bIns="20117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Roboto"/>
              </a:rPr>
              <a:t>Clientela fidelizzata costituita da </a:t>
            </a: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CITTADINI PRIVATI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9417">
            <a:off x="7060722" y="2684812"/>
            <a:ext cx="2445764" cy="2003132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7" name="Rettangolo 16"/>
          <p:cNvSpPr/>
          <p:nvPr/>
        </p:nvSpPr>
        <p:spPr>
          <a:xfrm>
            <a:off x="1425800" y="3575124"/>
            <a:ext cx="5343275" cy="594625"/>
          </a:xfrm>
          <a:prstGeom prst="rect">
            <a:avLst/>
          </a:prstGeom>
        </p:spPr>
        <p:txBody>
          <a:bodyPr wrap="square" lIns="40234" tIns="20117" rIns="40234" bIns="20117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Roboto"/>
              </a:rPr>
              <a:t>Caf Nazionale del Lavoro  NON è un CAF SINDACALE</a:t>
            </a:r>
          </a:p>
        </p:txBody>
      </p:sp>
    </p:spTree>
    <p:extLst>
      <p:ext uri="{BB962C8B-B14F-4D97-AF65-F5344CB8AC3E}">
        <p14:creationId xmlns:p14="http://schemas.microsoft.com/office/powerpoint/2010/main" xmlns="" val="13103883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1. Vetrofania Onoranza funebre convenzionata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556796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Utente\Desktop\adesivo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560" y="2276872"/>
            <a:ext cx="4320480" cy="4320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88511" y="290072"/>
            <a:ext cx="9001000" cy="1087067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4000" b="1" dirty="0" smtClean="0"/>
              <a:t>NOTEVOLE INDOTTO DIRETTO</a:t>
            </a:r>
            <a:endParaRPr lang="it-IT" sz="4000" b="1" dirty="0"/>
          </a:p>
          <a:p>
            <a:endParaRPr lang="it-IT" sz="2000" b="1" dirty="0">
              <a:solidFill>
                <a:schemeClr val="bg2"/>
              </a:solidFill>
              <a:latin typeface="Roboto Bold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72480" y="1609145"/>
            <a:ext cx="5408637" cy="650393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800744" y="876891"/>
            <a:ext cx="6324932" cy="2533617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endParaRPr lang="it-IT" dirty="0">
              <a:solidFill>
                <a:schemeClr val="tx2"/>
              </a:solidFill>
              <a:latin typeface="Roboto"/>
            </a:endParaRPr>
          </a:p>
          <a:p>
            <a:pPr algn="ctr"/>
            <a:r>
              <a:rPr lang="it-IT" dirty="0">
                <a:solidFill>
                  <a:schemeClr val="tx2"/>
                </a:solidFill>
                <a:latin typeface="Roboto"/>
                <a:ea typeface="+mj-ea"/>
                <a:cs typeface="+mj-cs"/>
              </a:rPr>
              <a:t>Il valore aggiunto dell’ «</a:t>
            </a:r>
            <a:r>
              <a:rPr lang="it-IT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+mj-ea"/>
                <a:cs typeface="+mj-cs"/>
              </a:rPr>
              <a:t>INSEGNA</a:t>
            </a:r>
            <a:r>
              <a:rPr lang="it-IT" dirty="0">
                <a:solidFill>
                  <a:schemeClr val="tx2"/>
                </a:solidFill>
                <a:latin typeface="Roboto"/>
                <a:ea typeface="+mj-ea"/>
                <a:cs typeface="+mj-cs"/>
              </a:rPr>
              <a:t>»  e del </a:t>
            </a: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+mj-ea"/>
                <a:cs typeface="+mj-cs"/>
              </a:rPr>
              <a:t>LOGO </a:t>
            </a:r>
            <a:r>
              <a:rPr lang="it-IT" dirty="0">
                <a:solidFill>
                  <a:schemeClr val="tx2"/>
                </a:solidFill>
                <a:latin typeface="Roboto"/>
                <a:ea typeface="+mj-ea"/>
                <a:cs typeface="+mj-cs"/>
              </a:rPr>
              <a:t>di CAF per TADDIA GROUP</a:t>
            </a:r>
          </a:p>
          <a:p>
            <a:endParaRPr lang="it-IT" dirty="0">
              <a:solidFill>
                <a:schemeClr val="tx2"/>
              </a:solidFill>
              <a:latin typeface="Roboto"/>
              <a:ea typeface="+mj-ea"/>
              <a:cs typeface="+mj-cs"/>
            </a:endParaRPr>
          </a:p>
          <a:p>
            <a:endParaRPr lang="it-IT" dirty="0">
              <a:solidFill>
                <a:schemeClr val="tx2"/>
              </a:solidFill>
              <a:latin typeface="Roboto"/>
            </a:endParaRPr>
          </a:p>
          <a:p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+mj-ea"/>
              <a:cs typeface="+mj-cs"/>
            </a:endParaRPr>
          </a:p>
          <a:p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+mj-ea"/>
              <a:cs typeface="+mj-cs"/>
            </a:endParaRPr>
          </a:p>
          <a:p>
            <a:endParaRPr lang="it-IT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718474" y="2058347"/>
            <a:ext cx="4077552" cy="2779838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251460" indent="-251460">
              <a:buFontTx/>
              <a:buChar char="-"/>
            </a:pPr>
            <a:r>
              <a:rPr lang="it-IT" dirty="0">
                <a:solidFill>
                  <a:schemeClr val="tx2"/>
                </a:solidFill>
                <a:latin typeface="Roboto"/>
              </a:rPr>
              <a:t>Nuovi servizi CENTRALI nella quotidianità delle famiglie</a:t>
            </a:r>
          </a:p>
          <a:p>
            <a:pPr marL="251460" indent="-251460">
              <a:buFontTx/>
              <a:buChar char="-"/>
            </a:pPr>
            <a:r>
              <a:rPr lang="it-IT" dirty="0">
                <a:solidFill>
                  <a:schemeClr val="tx2"/>
                </a:solidFill>
                <a:latin typeface="Roboto"/>
              </a:rPr>
              <a:t>Rapido passaparola dei nuovi servizi proposti</a:t>
            </a:r>
          </a:p>
          <a:p>
            <a:pPr marL="251460" indent="-251460">
              <a:buFontTx/>
              <a:buChar char="-"/>
            </a:pPr>
            <a:r>
              <a:rPr lang="it-IT" dirty="0">
                <a:solidFill>
                  <a:schemeClr val="tx2"/>
                </a:solidFill>
                <a:latin typeface="Roboto"/>
              </a:rPr>
              <a:t>Grande afflusso di utenza privata durante tutto l’anno</a:t>
            </a:r>
          </a:p>
          <a:p>
            <a:endParaRPr lang="it-IT" sz="7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13689" y="3573016"/>
            <a:ext cx="4578365" cy="2256618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251460" indent="-251460">
              <a:buFontTx/>
              <a:buChar char="-"/>
            </a:pPr>
            <a:r>
              <a:rPr lang="it-IT" dirty="0">
                <a:solidFill>
                  <a:schemeClr val="tx2"/>
                </a:solidFill>
                <a:latin typeface="Roboto"/>
              </a:rPr>
              <a:t>Nuovi utenti a cui proporre i servizi TADDIA GROUP</a:t>
            </a:r>
          </a:p>
          <a:p>
            <a:pPr marL="251460" indent="-251460">
              <a:buFontTx/>
              <a:buChar char="-"/>
            </a:pPr>
            <a:endParaRPr lang="it-IT" dirty="0">
              <a:solidFill>
                <a:schemeClr val="tx2"/>
              </a:solidFill>
              <a:latin typeface="Roboto"/>
            </a:endParaRPr>
          </a:p>
          <a:p>
            <a:pPr marL="251460" indent="-251460">
              <a:buFontTx/>
              <a:buChar char="-"/>
            </a:pPr>
            <a:r>
              <a:rPr lang="it-IT" dirty="0">
                <a:solidFill>
                  <a:schemeClr val="tx2"/>
                </a:solidFill>
                <a:latin typeface="Roboto"/>
              </a:rPr>
              <a:t>Utenti </a:t>
            </a: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FIDELIZZATI</a:t>
            </a:r>
            <a:r>
              <a:rPr lang="it-IT" dirty="0">
                <a:solidFill>
                  <a:schemeClr val="tx2"/>
                </a:solidFill>
                <a:latin typeface="Roboto"/>
              </a:rPr>
              <a:t>: rete di familiari ed affini</a:t>
            </a:r>
          </a:p>
          <a:p>
            <a:pPr marL="251460" indent="-251460">
              <a:buFontTx/>
              <a:buChar char="-"/>
            </a:pPr>
            <a:endParaRPr lang="it-IT" dirty="0">
              <a:solidFill>
                <a:schemeClr val="tx2"/>
              </a:solidFill>
              <a:latin typeface="Roboto"/>
            </a:endParaRPr>
          </a:p>
          <a:p>
            <a:pPr marL="251460" indent="-251460">
              <a:buFontTx/>
              <a:buChar char="-"/>
            </a:pPr>
            <a:r>
              <a:rPr lang="it-IT" dirty="0">
                <a:solidFill>
                  <a:schemeClr val="tx2"/>
                </a:solidFill>
                <a:latin typeface="Roboto"/>
              </a:rPr>
              <a:t>Il valore della </a:t>
            </a: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BANCA DATI </a:t>
            </a:r>
            <a:r>
              <a:rPr lang="it-IT" dirty="0">
                <a:solidFill>
                  <a:schemeClr val="tx2"/>
                </a:solidFill>
                <a:latin typeface="Roboto"/>
              </a:rPr>
              <a:t>dei nuovi utenti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t="8000" r="27162" b="16401"/>
          <a:stretch/>
        </p:blipFill>
        <p:spPr>
          <a:xfrm>
            <a:off x="713634" y="1519547"/>
            <a:ext cx="2223145" cy="199667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3064" y="4094128"/>
            <a:ext cx="3512001" cy="1564430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xmlns="" val="14223916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687831" y="441673"/>
            <a:ext cx="6786752" cy="648071"/>
          </a:xfrm>
          <a:prstGeom prst="rect">
            <a:avLst/>
          </a:prstGeom>
        </p:spPr>
        <p:txBody>
          <a:bodyPr lIns="40234" tIns="20117" rIns="40234" bIns="20117">
            <a:no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hangingPunct="1"/>
            <a:r>
              <a:rPr lang="it-IT" sz="2200" b="1" dirty="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Segoe UI"/>
              </a:rPr>
              <a:t>I SERVIZI del CAF per i CITTADINI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2480" y="1609145"/>
            <a:ext cx="5408637" cy="650393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  <a:p>
            <a:endParaRPr lang="it-IT" sz="7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387103" y="4382664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251460" indent="-251460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tx2"/>
                </a:solidFill>
                <a:latin typeface="Roboto"/>
              </a:rPr>
              <a:t>IMU/TASI </a:t>
            </a:r>
            <a:endParaRPr lang="it-IT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10142" y="3641692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251460" indent="-25146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tx2"/>
                </a:solidFill>
                <a:latin typeface="Roboto"/>
              </a:rPr>
              <a:t>Modello </a:t>
            </a:r>
            <a:r>
              <a:rPr lang="it-IT" b="1" dirty="0" smtClean="0">
                <a:solidFill>
                  <a:schemeClr val="tx2"/>
                </a:solidFill>
                <a:latin typeface="Roboto"/>
              </a:rPr>
              <a:t>730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352662" y="1720733"/>
            <a:ext cx="4270975" cy="111784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>
            <a:defPPr>
              <a:defRPr lang="it-IT"/>
            </a:defPPr>
            <a:lvl1pPr marL="285750" indent="-285750">
              <a:buFont typeface="Wingdings" panose="05000000000000000000" pitchFamily="2" charset="2"/>
              <a:buChar char="ü"/>
              <a:defRPr b="1"/>
            </a:lvl1pPr>
          </a:lstStyle>
          <a:p>
            <a:r>
              <a:rPr lang="it-IT" b="0" dirty="0">
                <a:solidFill>
                  <a:schemeClr val="tx2"/>
                </a:solidFill>
                <a:latin typeface="Roboto"/>
              </a:rPr>
              <a:t>Modello</a:t>
            </a:r>
            <a:r>
              <a:rPr lang="it-IT" sz="7000" b="0" dirty="0">
                <a:solidFill>
                  <a:schemeClr val="tx2"/>
                </a:solidFill>
                <a:latin typeface="Roboto"/>
              </a:rPr>
              <a:t> </a:t>
            </a:r>
            <a:r>
              <a:rPr lang="it-IT" dirty="0">
                <a:solidFill>
                  <a:schemeClr val="tx2"/>
                </a:solidFill>
                <a:latin typeface="Roboto"/>
              </a:rPr>
              <a:t>730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5558" y="1188983"/>
            <a:ext cx="3252847" cy="266415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8" name="CasellaDiTesto 17"/>
          <p:cNvSpPr txBox="1"/>
          <p:nvPr/>
        </p:nvSpPr>
        <p:spPr>
          <a:xfrm>
            <a:off x="1387103" y="2678361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251460" indent="-25146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tx2"/>
                </a:solidFill>
                <a:latin typeface="Roboto"/>
              </a:rPr>
              <a:t>Modelli </a:t>
            </a:r>
            <a:r>
              <a:rPr lang="it-IT" b="1" dirty="0">
                <a:solidFill>
                  <a:schemeClr val="tx2"/>
                </a:solidFill>
                <a:latin typeface="Roboto"/>
              </a:rPr>
              <a:t>RED</a:t>
            </a:r>
            <a:r>
              <a:rPr lang="it-IT" dirty="0">
                <a:solidFill>
                  <a:schemeClr val="tx2"/>
                </a:solidFill>
                <a:latin typeface="Roboto"/>
              </a:rPr>
              <a:t> e </a:t>
            </a:r>
            <a:r>
              <a:rPr lang="it-IT" b="1" dirty="0">
                <a:solidFill>
                  <a:schemeClr val="tx2"/>
                </a:solidFill>
                <a:latin typeface="Roboto"/>
              </a:rPr>
              <a:t>INV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387103" y="1780298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marL="251460" indent="-25146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tx2"/>
                </a:solidFill>
                <a:latin typeface="Roboto"/>
              </a:rPr>
              <a:t>Modelli </a:t>
            </a:r>
            <a:r>
              <a:rPr lang="it-IT" b="1" dirty="0" smtClean="0">
                <a:solidFill>
                  <a:schemeClr val="tx2"/>
                </a:solidFill>
                <a:latin typeface="Roboto"/>
              </a:rPr>
              <a:t>ISEE e prestazioni agevolate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84829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00472" y="213751"/>
            <a:ext cx="9505056" cy="613091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3100" b="1" dirty="0" smtClean="0"/>
              <a:t>ISEE E PRESTAZIONI AGEVOLATE PER TUTTI</a:t>
            </a:r>
            <a:endParaRPr lang="it-IT" sz="3100" b="1" dirty="0">
              <a:solidFill>
                <a:schemeClr val="bg2"/>
              </a:solidFill>
              <a:latin typeface="Roboto Bold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49" y="2180050"/>
            <a:ext cx="1848972" cy="152817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412" y="2052225"/>
            <a:ext cx="1477506" cy="12057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5700" y="4796792"/>
            <a:ext cx="2672353" cy="7309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7364" y="4293096"/>
            <a:ext cx="1519749" cy="101188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647" y="1136561"/>
            <a:ext cx="2511308" cy="212138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4357" y="3759585"/>
            <a:ext cx="1448211" cy="1245701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6" name="CasellaDiTesto 25"/>
          <p:cNvSpPr txBox="1"/>
          <p:nvPr/>
        </p:nvSpPr>
        <p:spPr>
          <a:xfrm>
            <a:off x="2470903" y="4490631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Roboto"/>
              </a:rPr>
              <a:t>RETTE ASILI NIDO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963316" y="1050444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Roboto"/>
              </a:rPr>
              <a:t>ULTERIORI PRESTAZIONI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511729" y="1392635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Roboto"/>
              </a:rPr>
              <a:t>PRESTAZIONI UNIVERSITARIE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617301" y="4062311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Roboto"/>
              </a:rPr>
              <a:t>RETTA MENSA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053312" y="3346172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Roboto"/>
              </a:rPr>
              <a:t>PRESTAZIONI SOCIO ASSISTENZIALI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55713" y="3823185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Roboto"/>
              </a:rPr>
              <a:t>BONUS BEBE’</a:t>
            </a:r>
            <a:endParaRPr lang="it-IT" b="1" dirty="0">
              <a:solidFill>
                <a:schemeClr val="tx2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7690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44488" y="213748"/>
            <a:ext cx="9073008" cy="1517954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4000" b="1" dirty="0" smtClean="0"/>
              <a:t>NUOVE PRESTAZIONI PER IL 2017/2018</a:t>
            </a:r>
            <a:endParaRPr lang="it-IT" sz="5400" b="1" dirty="0">
              <a:solidFill>
                <a:schemeClr val="bg2"/>
              </a:solidFill>
              <a:latin typeface="Roboto Bold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154" y="2205872"/>
            <a:ext cx="2669988" cy="229599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9" cstate="print"/>
          <a:srcRect l="2500" t="22273" r="1500" b="12366"/>
          <a:stretch/>
        </p:blipFill>
        <p:spPr>
          <a:xfrm>
            <a:off x="3166301" y="1491127"/>
            <a:ext cx="6247942" cy="4188351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xmlns="" val="105302351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1223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6496" y="213749"/>
            <a:ext cx="9073008" cy="705424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3600" b="1" dirty="0" smtClean="0"/>
              <a:t>NUOVE PRESTAZIONI PER IL 2017/2018</a:t>
            </a:r>
            <a:endParaRPr lang="it-IT" b="1" dirty="0">
              <a:solidFill>
                <a:schemeClr val="bg2"/>
              </a:solidFill>
              <a:latin typeface="Roboto Bold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963316" y="1050444"/>
            <a:ext cx="4270975" cy="44073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DESTINATARI DEL REI</a:t>
            </a:r>
            <a:endParaRPr lang="it-IT" sz="2600" b="1" dirty="0">
              <a:solidFill>
                <a:schemeClr val="tx2"/>
              </a:solidFill>
              <a:latin typeface="Roboto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3374" y="746565"/>
            <a:ext cx="3712547" cy="5191143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5" name="CasellaDiTesto 14"/>
          <p:cNvSpPr txBox="1"/>
          <p:nvPr/>
        </p:nvSpPr>
        <p:spPr>
          <a:xfrm>
            <a:off x="682025" y="3259018"/>
            <a:ext cx="4270975" cy="8408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NUMERO RICHIESTE ISEE FORTISSIMO AUMENTO !!!</a:t>
            </a:r>
            <a:endParaRPr lang="it-IT" sz="2600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2260691" y="2098045"/>
            <a:ext cx="541292" cy="534228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32" tIns="31432" rIns="31432" bIns="31432" numCol="1" spcCol="16764" rtlCol="0" anchor="ctr">
            <a:spAutoFit/>
          </a:bodyPr>
          <a:lstStyle/>
          <a:p>
            <a:pPr algn="ctr" defTabSz="361473" hangingPunct="0"/>
            <a:endParaRPr lang="it-IT" sz="2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Ovale 1"/>
          <p:cNvSpPr/>
          <p:nvPr/>
        </p:nvSpPr>
        <p:spPr>
          <a:xfrm>
            <a:off x="6558057" y="2271043"/>
            <a:ext cx="1311488" cy="565333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32" tIns="31432" rIns="31432" bIns="31432" numCol="1" spcCol="16764" rtlCol="0" anchor="ctr">
            <a:spAutoFit/>
          </a:bodyPr>
          <a:lstStyle/>
          <a:p>
            <a:pPr algn="ctr" defTabSz="361473" hangingPunct="0"/>
            <a:endParaRPr lang="it-IT" sz="2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85737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1223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110213" y="918870"/>
            <a:ext cx="4270975" cy="44073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I NUMERI </a:t>
            </a:r>
            <a:endParaRPr lang="it-IT" sz="2600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65604" y="3376046"/>
            <a:ext cx="4270975" cy="164106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just"/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incremento del numero modelli ISEE da </a:t>
            </a:r>
            <a:r>
              <a:rPr lang="it-IT" sz="2600" b="1" dirty="0" smtClean="0">
                <a:solidFill>
                  <a:srgbClr val="FF0000"/>
                </a:solidFill>
                <a:latin typeface="Roboto"/>
              </a:rPr>
              <a:t>un 35% ad una punta del 50% </a:t>
            </a:r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per il 2017</a:t>
            </a:r>
            <a:endParaRPr lang="it-IT" sz="2600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1841064" y="2516596"/>
            <a:ext cx="541292" cy="534228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32" tIns="31432" rIns="31432" bIns="31432" numCol="1" spcCol="16764" rtlCol="0" anchor="ctr">
            <a:spAutoFit/>
          </a:bodyPr>
          <a:lstStyle/>
          <a:p>
            <a:pPr algn="ctr" defTabSz="361473" hangingPunct="0"/>
            <a:endParaRPr lang="it-IT" sz="2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44495" y="159200"/>
            <a:ext cx="9289032" cy="557692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800" b="1" dirty="0" smtClean="0"/>
              <a:t>PREVISIONI DI CRESCITA RICHIESTE MODELLO ISEE</a:t>
            </a:r>
            <a:endParaRPr lang="it-IT" sz="4400" b="1" dirty="0">
              <a:solidFill>
                <a:schemeClr val="bg2"/>
              </a:solidFill>
              <a:latin typeface="Roboto Bold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41488" y="1689957"/>
            <a:ext cx="4270975" cy="44073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600" b="1" u="sng" dirty="0" smtClean="0">
                <a:solidFill>
                  <a:schemeClr val="tx2"/>
                </a:solidFill>
                <a:latin typeface="Roboto"/>
              </a:rPr>
              <a:t>Biennio 2016-2017</a:t>
            </a:r>
            <a:endParaRPr lang="it-IT" sz="2600" b="1" u="sng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974375" y="3340624"/>
            <a:ext cx="4270975" cy="2041175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just"/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Ulteriore impennata sul numero delle richieste considerate le nuove misure adottate dal Governo (REI, Sia SISMA)</a:t>
            </a:r>
            <a:endParaRPr lang="it-IT" sz="2600" b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19" name="Freccia in giù 18"/>
          <p:cNvSpPr/>
          <p:nvPr/>
        </p:nvSpPr>
        <p:spPr>
          <a:xfrm>
            <a:off x="6839211" y="2402912"/>
            <a:ext cx="541292" cy="534228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32" tIns="31432" rIns="31432" bIns="31432" numCol="1" spcCol="16764" rtlCol="0" anchor="ctr">
            <a:spAutoFit/>
          </a:bodyPr>
          <a:lstStyle/>
          <a:p>
            <a:pPr algn="ctr" defTabSz="361473" hangingPunct="0"/>
            <a:endParaRPr lang="it-IT" sz="2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683329" y="1585664"/>
            <a:ext cx="4270975" cy="44073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600" b="1" u="sng" dirty="0" smtClean="0">
                <a:solidFill>
                  <a:schemeClr val="tx2"/>
                </a:solidFill>
                <a:latin typeface="Roboto"/>
              </a:rPr>
              <a:t>2018</a:t>
            </a:r>
            <a:endParaRPr lang="it-IT" sz="2600" b="1" u="sng" dirty="0">
              <a:solidFill>
                <a:schemeClr val="tx2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2156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46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" y="5837514"/>
            <a:ext cx="9906000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472963" y="1547061"/>
            <a:ext cx="6219553" cy="8408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600" b="1" dirty="0" smtClean="0">
                <a:solidFill>
                  <a:schemeClr val="tx2"/>
                </a:solidFill>
                <a:latin typeface="Roboto"/>
              </a:rPr>
              <a:t>BOOM DI RICHIESTE ISEE dal </a:t>
            </a:r>
            <a:r>
              <a:rPr lang="it-IT" sz="2600" b="1" u="sng" dirty="0" smtClean="0">
                <a:solidFill>
                  <a:srgbClr val="FF0000"/>
                </a:solidFill>
                <a:latin typeface="Roboto"/>
              </a:rPr>
              <a:t>15/01/2018 </a:t>
            </a:r>
            <a:endParaRPr lang="it-IT" sz="2600" b="1" u="sng" dirty="0">
              <a:solidFill>
                <a:srgbClr val="FF0000"/>
              </a:solidFill>
              <a:latin typeface="Roboto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589856" y="3270241"/>
            <a:ext cx="5985768" cy="44073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just"/>
            <a:r>
              <a:rPr lang="it-IT" sz="2600" b="1" dirty="0" smtClean="0">
                <a:solidFill>
                  <a:srgbClr val="FF0000"/>
                </a:solidFill>
                <a:latin typeface="Roboto"/>
              </a:rPr>
              <a:t>Scadenza di tutti i modelli ISEE !!</a:t>
            </a:r>
            <a:endParaRPr lang="it-IT" sz="2600" b="1" dirty="0">
              <a:solidFill>
                <a:srgbClr val="FF0000"/>
              </a:solidFill>
              <a:latin typeface="Roboto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4757326" y="2292929"/>
            <a:ext cx="541292" cy="534228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32" tIns="31432" rIns="31432" bIns="31432" numCol="1" spcCol="16764" rtlCol="0" anchor="ctr">
            <a:spAutoFit/>
          </a:bodyPr>
          <a:lstStyle/>
          <a:p>
            <a:pPr algn="ctr" defTabSz="361473" hangingPunct="0"/>
            <a:endParaRPr lang="it-IT" sz="2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624134" y="159200"/>
            <a:ext cx="6988116" cy="1370222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3600" b="1" dirty="0" smtClean="0"/>
              <a:t>PREVISIONI DI CRESCITA RICHIESTE MODELLO ISEE</a:t>
            </a:r>
            <a:endParaRPr lang="it-IT" b="1" dirty="0">
              <a:solidFill>
                <a:schemeClr val="bg2"/>
              </a:solidFill>
              <a:latin typeface="Roboto Bold"/>
            </a:endParaRPr>
          </a:p>
        </p:txBody>
      </p:sp>
      <p:sp>
        <p:nvSpPr>
          <p:cNvPr id="21" name="Freccia in giù 20"/>
          <p:cNvSpPr/>
          <p:nvPr/>
        </p:nvSpPr>
        <p:spPr>
          <a:xfrm>
            <a:off x="4757326" y="3948704"/>
            <a:ext cx="541292" cy="534228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32" tIns="31432" rIns="31432" bIns="31432" numCol="1" spcCol="16764" rtlCol="0" anchor="ctr">
            <a:spAutoFit/>
          </a:bodyPr>
          <a:lstStyle/>
          <a:p>
            <a:pPr algn="ctr" defTabSz="361473" hangingPunct="0"/>
            <a:endParaRPr lang="it-IT" sz="2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02218" y="4830429"/>
            <a:ext cx="7432105" cy="84084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/>
            <a:r>
              <a:rPr lang="it-IT" sz="2600" b="1" dirty="0" smtClean="0">
                <a:solidFill>
                  <a:srgbClr val="FF0000"/>
                </a:solidFill>
                <a:latin typeface="Roboto"/>
              </a:rPr>
              <a:t>L’importanza di ESSERE OPERATIVI e di </a:t>
            </a:r>
            <a:br>
              <a:rPr lang="it-IT" sz="2600" b="1" dirty="0" smtClean="0">
                <a:solidFill>
                  <a:srgbClr val="FF0000"/>
                </a:solidFill>
                <a:latin typeface="Roboto"/>
              </a:rPr>
            </a:br>
            <a:r>
              <a:rPr lang="it-IT" sz="2600" b="1" dirty="0" smtClean="0">
                <a:solidFill>
                  <a:srgbClr val="FF0000"/>
                </a:solidFill>
                <a:latin typeface="Roboto"/>
              </a:rPr>
              <a:t>aderire come CENTRO CAF!!</a:t>
            </a:r>
            <a:endParaRPr lang="it-IT" sz="2600" b="1" dirty="0">
              <a:solidFill>
                <a:srgbClr val="FF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2660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24608" y="290072"/>
            <a:ext cx="7128791" cy="1087067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4000" b="1" dirty="0" smtClean="0"/>
              <a:t>MODELLI RED E INV</a:t>
            </a:r>
            <a:endParaRPr lang="it-IT" sz="4000" b="1" dirty="0"/>
          </a:p>
          <a:p>
            <a:endParaRPr lang="it-IT" sz="2000" b="1" dirty="0">
              <a:solidFill>
                <a:schemeClr val="bg2"/>
              </a:solidFill>
              <a:latin typeface="Roboto Bold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775" y="3585120"/>
            <a:ext cx="2229264" cy="181919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797" y="1259675"/>
            <a:ext cx="2128242" cy="174307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6690" y="1599921"/>
            <a:ext cx="2806074" cy="345363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5" name="CasellaDiTesto 14"/>
          <p:cNvSpPr txBox="1"/>
          <p:nvPr/>
        </p:nvSpPr>
        <p:spPr>
          <a:xfrm>
            <a:off x="7688512" y="3844474"/>
            <a:ext cx="1508840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Roboto"/>
              </a:rPr>
              <a:t>Modello INV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688515" y="1627204"/>
            <a:ext cx="4270975" cy="317626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Roboto"/>
              </a:rPr>
              <a:t>Modello RED</a:t>
            </a:r>
            <a:endParaRPr lang="it-IT" dirty="0">
              <a:solidFill>
                <a:schemeClr val="tx2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8529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712741" y="290030"/>
            <a:ext cx="6264695" cy="1222489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4400" b="1" dirty="0" smtClean="0"/>
              <a:t>MODELLO 730</a:t>
            </a:r>
            <a:endParaRPr lang="it-IT" sz="4400" b="1" dirty="0"/>
          </a:p>
          <a:p>
            <a:endParaRPr lang="it-IT" sz="2400" b="1" dirty="0">
              <a:solidFill>
                <a:schemeClr val="bg2"/>
              </a:solidFill>
              <a:latin typeface="Roboto Bold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104" y="1459589"/>
            <a:ext cx="2631350" cy="24258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210" y="1995887"/>
            <a:ext cx="3165238" cy="2917998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xmlns="" val="28430053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NDL È…"/>
          <p:cNvSpPr txBox="1"/>
          <p:nvPr/>
        </p:nvSpPr>
        <p:spPr>
          <a:xfrm>
            <a:off x="542269" y="645210"/>
            <a:ext cx="8779085" cy="9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dirty="0"/>
          </a:p>
        </p:txBody>
      </p:sp>
      <p:sp>
        <p:nvSpPr>
          <p:cNvPr id="152" name="02"/>
          <p:cNvSpPr txBox="1"/>
          <p:nvPr/>
        </p:nvSpPr>
        <p:spPr>
          <a:xfrm>
            <a:off x="121741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ww.cndl.it"/>
          <p:cNvSpPr txBox="1"/>
          <p:nvPr/>
        </p:nvSpPr>
        <p:spPr>
          <a:xfrm>
            <a:off x="632520" y="5972704"/>
            <a:ext cx="5325953" cy="65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36631" y="290028"/>
            <a:ext cx="7488831" cy="1441010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b="1" dirty="0" smtClean="0"/>
              <a:t>IMU  e TASI</a:t>
            </a:r>
            <a:endParaRPr lang="it-IT" b="1" dirty="0"/>
          </a:p>
          <a:p>
            <a:endParaRPr lang="it-IT" sz="3100" b="1" dirty="0">
              <a:solidFill>
                <a:schemeClr val="bg2"/>
              </a:solidFill>
              <a:latin typeface="Roboto Bold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937680" y="3758796"/>
            <a:ext cx="4270975" cy="379181"/>
          </a:xfrm>
          <a:prstGeom prst="rect">
            <a:avLst/>
          </a:prstGeom>
          <a:noFill/>
        </p:spPr>
        <p:txBody>
          <a:bodyPr wrap="square" lIns="40234" tIns="20117" rIns="40234" bIns="20117" rtlCol="0">
            <a:spAutoFit/>
          </a:bodyPr>
          <a:lstStyle/>
          <a:p>
            <a:r>
              <a:rPr lang="it-IT" sz="2200" b="1" dirty="0">
                <a:solidFill>
                  <a:schemeClr val="tx2"/>
                </a:solidFill>
              </a:rPr>
              <a:t>Calcolo IMU e TASI</a:t>
            </a:r>
            <a:endParaRPr lang="it-IT" sz="2200" dirty="0">
              <a:solidFill>
                <a:schemeClr val="tx2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7680" y="1333924"/>
            <a:ext cx="2936629" cy="209507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7878" y="2310905"/>
            <a:ext cx="2631593" cy="2651183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xmlns="" val="1968643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  <p:bldP spid="152" grpId="0" animBg="1" advAuto="0"/>
      <p:bldP spid="15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2. Nuovo pieghevole sinistri mortali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84791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Utente\Desktop\pieghevole sx m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28" y="2348982"/>
            <a:ext cx="4242048" cy="4242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OLUZIONI CNDL"/>
          <p:cNvSpPr txBox="1"/>
          <p:nvPr/>
        </p:nvSpPr>
        <p:spPr>
          <a:xfrm>
            <a:off x="542269" y="188644"/>
            <a:ext cx="8779085" cy="58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sz="2800" dirty="0"/>
              <a:t>SOLUZIONI</a:t>
            </a:r>
            <a:r>
              <a:rPr sz="2000" dirty="0"/>
              <a:t> CNDL</a:t>
            </a:r>
          </a:p>
        </p:txBody>
      </p:sp>
      <p:pic>
        <p:nvPicPr>
          <p:cNvPr id="422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18"/>
          <p:cNvSpPr txBox="1"/>
          <p:nvPr/>
        </p:nvSpPr>
        <p:spPr>
          <a:xfrm>
            <a:off x="130708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426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magine" descr="Immagine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764841" y="791126"/>
            <a:ext cx="4333875" cy="19051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I SERVIZI CAF PER I CITTADINI…"/>
          <p:cNvSpPr txBox="1"/>
          <p:nvPr/>
        </p:nvSpPr>
        <p:spPr>
          <a:xfrm>
            <a:off x="108682" y="1973787"/>
            <a:ext cx="9668854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defRPr sz="85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4000" b="1" dirty="0">
                <a:latin typeface="Roboto Slab Bold"/>
                <a:ea typeface="Roboto Slab Bold"/>
                <a:cs typeface="Roboto Slab Bold"/>
                <a:sym typeface="Roboto Slab Bold"/>
              </a:rPr>
              <a:t>I SERVIZI CAF PER I CITTADINI</a:t>
            </a:r>
            <a:r>
              <a:rPr sz="4000" b="1" dirty="0"/>
              <a:t> </a:t>
            </a:r>
          </a:p>
          <a:p>
            <a:pPr algn="ctr" defTabSz="201168">
              <a:defRPr sz="70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3200" dirty="0"/>
              <a:t>Strumenti di lavoro online, integrati e interattivi</a:t>
            </a:r>
          </a:p>
        </p:txBody>
      </p:sp>
      <p:sp>
        <p:nvSpPr>
          <p:cNvPr id="429" name="TUTTE LE RISPOSTE ALLE TUE ESIGENZE"/>
          <p:cNvSpPr txBox="1"/>
          <p:nvPr/>
        </p:nvSpPr>
        <p:spPr>
          <a:xfrm>
            <a:off x="2889258" y="895907"/>
            <a:ext cx="4085412" cy="43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4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sz="1400" dirty="0"/>
              <a:t>TUTTE LE </a:t>
            </a:r>
            <a:r>
              <a:rPr sz="2000" dirty="0"/>
              <a:t>RISPOSTE</a:t>
            </a:r>
            <a:r>
              <a:rPr sz="1400" dirty="0"/>
              <a:t> ALLE TUE ESIGENZE</a:t>
            </a:r>
          </a:p>
        </p:txBody>
      </p:sp>
      <p:pic>
        <p:nvPicPr>
          <p:cNvPr id="430" name="doc.png" descr="doc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309212" y="3719756"/>
            <a:ext cx="1160860" cy="1428751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31" name="DSU"/>
          <p:cNvSpPr txBox="1"/>
          <p:nvPr/>
        </p:nvSpPr>
        <p:spPr>
          <a:xfrm>
            <a:off x="1454798" y="4198948"/>
            <a:ext cx="441787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 dirty="0">
                <a:solidFill>
                  <a:srgbClr val="FC6505"/>
                </a:solidFill>
              </a:rPr>
              <a:t>DSU</a:t>
            </a:r>
          </a:p>
        </p:txBody>
      </p:sp>
      <p:sp>
        <p:nvSpPr>
          <p:cNvPr id="432" name="ISEE"/>
          <p:cNvSpPr txBox="1"/>
          <p:nvPr/>
        </p:nvSpPr>
        <p:spPr>
          <a:xfrm>
            <a:off x="1447053" y="4502077"/>
            <a:ext cx="440184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b="1" dirty="0"/>
              <a:t>ISEE</a:t>
            </a:r>
          </a:p>
        </p:txBody>
      </p:sp>
      <p:pic>
        <p:nvPicPr>
          <p:cNvPr id="433" name="doc.png" descr="doc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857031" y="3719756"/>
            <a:ext cx="1160860" cy="1428751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34" name="RED"/>
          <p:cNvSpPr txBox="1"/>
          <p:nvPr/>
        </p:nvSpPr>
        <p:spPr>
          <a:xfrm>
            <a:off x="3002429" y="4198948"/>
            <a:ext cx="422551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 dirty="0">
                <a:solidFill>
                  <a:srgbClr val="FC6505"/>
                </a:solidFill>
              </a:rPr>
              <a:t>RED</a:t>
            </a:r>
          </a:p>
        </p:txBody>
      </p:sp>
      <p:sp>
        <p:nvSpPr>
          <p:cNvPr id="435" name="INV"/>
          <p:cNvSpPr txBox="1"/>
          <p:nvPr/>
        </p:nvSpPr>
        <p:spPr>
          <a:xfrm>
            <a:off x="2994866" y="4502077"/>
            <a:ext cx="364842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b="1" dirty="0"/>
              <a:t>INV</a:t>
            </a:r>
          </a:p>
        </p:txBody>
      </p:sp>
      <p:pic>
        <p:nvPicPr>
          <p:cNvPr id="436" name="doc.png" descr="doc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435793" y="3719756"/>
            <a:ext cx="1160860" cy="1428751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37" name="730"/>
          <p:cNvSpPr txBox="1"/>
          <p:nvPr/>
        </p:nvSpPr>
        <p:spPr>
          <a:xfrm>
            <a:off x="4581195" y="4198948"/>
            <a:ext cx="385682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 dirty="0">
                <a:solidFill>
                  <a:srgbClr val="FC6505"/>
                </a:solidFill>
              </a:rPr>
              <a:t>730</a:t>
            </a:r>
          </a:p>
        </p:txBody>
      </p:sp>
      <p:sp>
        <p:nvSpPr>
          <p:cNvPr id="438" name="UNICO"/>
          <p:cNvSpPr txBox="1"/>
          <p:nvPr/>
        </p:nvSpPr>
        <p:spPr>
          <a:xfrm>
            <a:off x="4573635" y="4446332"/>
            <a:ext cx="898963" cy="50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z="5700" spc="-142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b="1" dirty="0"/>
              <a:t>UNICO</a:t>
            </a:r>
          </a:p>
        </p:txBody>
      </p:sp>
      <p:pic>
        <p:nvPicPr>
          <p:cNvPr id="439" name="doc.png" descr="doc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024884" y="3719756"/>
            <a:ext cx="1160860" cy="1428751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40" name="IMU"/>
          <p:cNvSpPr txBox="1"/>
          <p:nvPr/>
        </p:nvSpPr>
        <p:spPr>
          <a:xfrm>
            <a:off x="6170280" y="4198948"/>
            <a:ext cx="414536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 dirty="0">
                <a:solidFill>
                  <a:srgbClr val="FC6505"/>
                </a:solidFill>
              </a:rPr>
              <a:t>IMU</a:t>
            </a:r>
          </a:p>
        </p:txBody>
      </p:sp>
      <p:sp>
        <p:nvSpPr>
          <p:cNvPr id="441" name="TASI"/>
          <p:cNvSpPr txBox="1"/>
          <p:nvPr/>
        </p:nvSpPr>
        <p:spPr>
          <a:xfrm>
            <a:off x="6162722" y="4502077"/>
            <a:ext cx="453008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b="1"/>
              <a:t>TASI</a:t>
            </a:r>
          </a:p>
        </p:txBody>
      </p:sp>
      <p:pic>
        <p:nvPicPr>
          <p:cNvPr id="442" name="doc.png" descr="doc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613968" y="3719756"/>
            <a:ext cx="1160860" cy="1428751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43" name="F"/>
          <p:cNvSpPr txBox="1"/>
          <p:nvPr/>
        </p:nvSpPr>
        <p:spPr>
          <a:xfrm>
            <a:off x="7796877" y="4198948"/>
            <a:ext cx="170880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>
                <a:solidFill>
                  <a:srgbClr val="FC6505"/>
                </a:solidFill>
              </a:rPr>
              <a:t>F</a:t>
            </a:r>
          </a:p>
        </p:txBody>
      </p:sp>
      <p:sp>
        <p:nvSpPr>
          <p:cNvPr id="444" name="2"/>
          <p:cNvSpPr txBox="1"/>
          <p:nvPr/>
        </p:nvSpPr>
        <p:spPr>
          <a:xfrm>
            <a:off x="7912445" y="3935108"/>
            <a:ext cx="352018" cy="87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z="11000" spc="-275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4400" b="1" dirty="0"/>
              <a:t>2</a:t>
            </a:r>
          </a:p>
        </p:txBody>
      </p:sp>
      <p:sp>
        <p:nvSpPr>
          <p:cNvPr id="445" name="4"/>
          <p:cNvSpPr txBox="1"/>
          <p:nvPr/>
        </p:nvSpPr>
        <p:spPr>
          <a:xfrm>
            <a:off x="8193360" y="3893609"/>
            <a:ext cx="380872" cy="94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z="11000" spc="-275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4800" b="1" dirty="0"/>
              <a:t>4</a:t>
            </a:r>
          </a:p>
        </p:txBody>
      </p:sp>
      <p:sp>
        <p:nvSpPr>
          <p:cNvPr id="446" name="www.cndl.it"/>
          <p:cNvSpPr txBox="1"/>
          <p:nvPr/>
        </p:nvSpPr>
        <p:spPr>
          <a:xfrm>
            <a:off x="641487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9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 advAuto="0"/>
      <p:bldP spid="424" grpId="0" animBg="1" advAuto="0"/>
      <p:bldP spid="425" grpId="0" animBg="1" advAuto="0"/>
      <p:bldP spid="446" grpId="0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CNDL_IMMAGINI_PRES_firmagrafometrica.jpg" descr="CNDL_IMMAGINI_PRES_firmagrafometrica.jpg"/>
          <p:cNvPicPr>
            <a:picLocks noChangeAspect="1"/>
          </p:cNvPicPr>
          <p:nvPr/>
        </p:nvPicPr>
        <p:blipFill>
          <a:blip r:embed="rId3" cstate="print">
            <a:alphaModFix amt="45603"/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PIATTAFORMA CAF…"/>
          <p:cNvSpPr txBox="1"/>
          <p:nvPr/>
        </p:nvSpPr>
        <p:spPr>
          <a:xfrm>
            <a:off x="542269" y="260648"/>
            <a:ext cx="8779085" cy="168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PIATTAFORMA CAF</a:t>
            </a:r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4000" b="1" dirty="0"/>
              <a:t>SOFTWARE GRATUITI INTEGRATI</a:t>
            </a:r>
          </a:p>
          <a:p>
            <a:pPr algn="ctr" defTabSz="201168">
              <a:lnSpc>
                <a:spcPct val="12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dirty="0"/>
              <a:t>Strumenti di lavoro online, integrati e interattivi</a:t>
            </a:r>
          </a:p>
        </p:txBody>
      </p:sp>
      <p:pic>
        <p:nvPicPr>
          <p:cNvPr id="379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656162" y="1998663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80" name="SOFTWARE SUCCESSIONI…"/>
          <p:cNvSpPr txBox="1"/>
          <p:nvPr/>
        </p:nvSpPr>
        <p:spPr>
          <a:xfrm>
            <a:off x="1191902" y="2230844"/>
            <a:ext cx="3858394" cy="298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b="1" dirty="0"/>
              <a:t>SOFTWARE SUCCESSIONI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Gestione Pratiche Successorie aperte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per legge o testamentarie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sz="2000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b="1" dirty="0"/>
              <a:t>SOFTWARE ANTIRICICLAGGIO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Software per l’adempimento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delle norme Antiriciclaggio</a:t>
            </a:r>
          </a:p>
        </p:txBody>
      </p:sp>
      <p:pic>
        <p:nvPicPr>
          <p:cNvPr id="381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magine" descr="Immagine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magine" descr="Immagine"/>
          <p:cNvPicPr>
            <a:picLocks/>
          </p:cNvPicPr>
          <p:nvPr/>
        </p:nvPicPr>
        <p:blipFill>
          <a:blip r:embed="rId6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16"/>
          <p:cNvSpPr txBox="1"/>
          <p:nvPr/>
        </p:nvSpPr>
        <p:spPr>
          <a:xfrm>
            <a:off x="130708" y="6065738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385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Priva"/>
          <p:cNvSpPr txBox="1"/>
          <p:nvPr/>
        </p:nvSpPr>
        <p:spPr>
          <a:xfrm>
            <a:off x="8841432" y="2493240"/>
            <a:ext cx="469038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 dirty="0">
                <a:solidFill>
                  <a:srgbClr val="FC6505"/>
                </a:solidFill>
              </a:rPr>
              <a:t>Priva</a:t>
            </a:r>
          </a:p>
        </p:txBody>
      </p:sp>
      <p:sp>
        <p:nvSpPr>
          <p:cNvPr id="387" name="SOFTWARE PRIVACY…"/>
          <p:cNvSpPr txBox="1"/>
          <p:nvPr/>
        </p:nvSpPr>
        <p:spPr>
          <a:xfrm>
            <a:off x="5122524" y="2230844"/>
            <a:ext cx="3746258" cy="3165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b="1" dirty="0"/>
              <a:t>SOFTWARE PRIVACY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400" dirty="0"/>
              <a:t>La gestione del corretto e sicuro trattamento dei dati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sz="2400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b="1" dirty="0"/>
              <a:t>SOFTWARE 770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400" dirty="0"/>
              <a:t>Denuncia annuale del 770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400" dirty="0"/>
              <a:t>semplificato ed ordinario</a:t>
            </a:r>
          </a:p>
        </p:txBody>
      </p:sp>
      <p:sp>
        <p:nvSpPr>
          <p:cNvPr id="388" name="cy"/>
          <p:cNvSpPr txBox="1"/>
          <p:nvPr/>
        </p:nvSpPr>
        <p:spPr>
          <a:xfrm>
            <a:off x="9238462" y="2503150"/>
            <a:ext cx="251030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b="1" dirty="0"/>
              <a:t>cy</a:t>
            </a:r>
          </a:p>
        </p:txBody>
      </p:sp>
      <p:pic>
        <p:nvPicPr>
          <p:cNvPr id="389" name="Immagine" descr="Immagine"/>
          <p:cNvPicPr>
            <a:picLocks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656162" y="3776663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91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1606" y="1998663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92" name="Succe…"/>
          <p:cNvSpPr txBox="1"/>
          <p:nvPr/>
        </p:nvSpPr>
        <p:spPr>
          <a:xfrm>
            <a:off x="257311" y="2405467"/>
            <a:ext cx="807271" cy="58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/>
          <a:p>
            <a:pPr defTabSz="201168">
              <a:lnSpc>
                <a:spcPct val="70000"/>
              </a:lnSpc>
              <a:defRPr sz="6600" spc="-165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2400" b="1" dirty="0">
                <a:solidFill>
                  <a:srgbClr val="FC6505"/>
                </a:solidFill>
              </a:rPr>
              <a:t>Succe</a:t>
            </a:r>
          </a:p>
          <a:p>
            <a:pPr defTabSz="201168">
              <a:lnSpc>
                <a:spcPct val="70000"/>
              </a:lnSpc>
              <a:defRPr sz="6600" spc="-165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2400" b="1" dirty="0">
                <a:solidFill>
                  <a:srgbClr val="FC6505"/>
                </a:solidFill>
              </a:rPr>
              <a:t>ssioni</a:t>
            </a:r>
          </a:p>
        </p:txBody>
      </p:sp>
      <p:pic>
        <p:nvPicPr>
          <p:cNvPr id="393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1606" y="3776663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94" name="Anti"/>
          <p:cNvSpPr txBox="1"/>
          <p:nvPr/>
        </p:nvSpPr>
        <p:spPr>
          <a:xfrm>
            <a:off x="243777" y="4221432"/>
            <a:ext cx="379270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b="1" dirty="0">
                <a:solidFill>
                  <a:srgbClr val="FC6505"/>
                </a:solidFill>
              </a:rPr>
              <a:t>Anti</a:t>
            </a:r>
          </a:p>
        </p:txBody>
      </p:sp>
      <p:sp>
        <p:nvSpPr>
          <p:cNvPr id="395" name="riciclaggio"/>
          <p:cNvSpPr txBox="1"/>
          <p:nvPr/>
        </p:nvSpPr>
        <p:spPr>
          <a:xfrm>
            <a:off x="200483" y="4543026"/>
            <a:ext cx="885241" cy="358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z="3900" spc="-97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1600" b="1" dirty="0"/>
              <a:t>riciclaggio</a:t>
            </a:r>
          </a:p>
        </p:txBody>
      </p:sp>
      <p:sp>
        <p:nvSpPr>
          <p:cNvPr id="396" name="7"/>
          <p:cNvSpPr txBox="1"/>
          <p:nvPr/>
        </p:nvSpPr>
        <p:spPr>
          <a:xfrm>
            <a:off x="8775339" y="3954237"/>
            <a:ext cx="706619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>
            <a:lvl1pPr defTabSz="457200">
              <a:lnSpc>
                <a:spcPct val="120000"/>
              </a:lnSpc>
              <a:defRPr sz="14000" spc="-350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6000" b="1" dirty="0"/>
              <a:t>7</a:t>
            </a:r>
          </a:p>
        </p:txBody>
      </p:sp>
      <p:sp>
        <p:nvSpPr>
          <p:cNvPr id="397" name="0"/>
          <p:cNvSpPr txBox="1"/>
          <p:nvPr/>
        </p:nvSpPr>
        <p:spPr>
          <a:xfrm>
            <a:off x="9210000" y="3925068"/>
            <a:ext cx="459420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z="14000" spc="-350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6000" b="1" dirty="0"/>
              <a:t>0</a:t>
            </a:r>
          </a:p>
        </p:txBody>
      </p:sp>
      <p:sp>
        <p:nvSpPr>
          <p:cNvPr id="398" name="7"/>
          <p:cNvSpPr txBox="1"/>
          <p:nvPr/>
        </p:nvSpPr>
        <p:spPr>
          <a:xfrm>
            <a:off x="9005371" y="3925068"/>
            <a:ext cx="459420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z="14000" spc="-35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sz="6000" b="1" dirty="0">
                <a:solidFill>
                  <a:srgbClr val="FC6505"/>
                </a:solidFill>
              </a:rPr>
              <a:t>7</a:t>
            </a:r>
          </a:p>
        </p:txBody>
      </p:sp>
      <p:sp>
        <p:nvSpPr>
          <p:cNvPr id="399" name="www.cndl.it"/>
          <p:cNvSpPr txBox="1"/>
          <p:nvPr/>
        </p:nvSpPr>
        <p:spPr>
          <a:xfrm>
            <a:off x="641487" y="6021288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9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4" grpId="0" animBg="1" advAuto="0"/>
      <p:bldP spid="399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NDL_COVER_PRES.jpg" descr="CNDL_COVER_PRES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magine" descr="Immagine"/>
          <p:cNvPicPr>
            <a:picLocks/>
          </p:cNvPicPr>
          <p:nvPr/>
        </p:nvPicPr>
        <p:blipFill>
          <a:blip r:embed="rId4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NDL 5.0…"/>
          <p:cNvSpPr txBox="1"/>
          <p:nvPr/>
        </p:nvSpPr>
        <p:spPr>
          <a:xfrm>
            <a:off x="365022" y="4221433"/>
            <a:ext cx="9124482" cy="172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defRPr sz="85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it-IT" sz="5400" b="1" dirty="0" smtClean="0">
                <a:latin typeface="Roboto Slab Bold"/>
                <a:sym typeface="Roboto Slab Bold"/>
              </a:rPr>
              <a:t>I RISULTATI </a:t>
            </a:r>
            <a:r>
              <a:rPr lang="it-IT" sz="2800" b="1" dirty="0" smtClean="0">
                <a:latin typeface="Roboto Slab Bold"/>
                <a:sym typeface="Roboto Slab Bold"/>
              </a:rPr>
              <a:t>DELLA</a:t>
            </a:r>
            <a:r>
              <a:rPr lang="it-IT" sz="5400" b="1" dirty="0" smtClean="0">
                <a:latin typeface="Roboto Slab Bold"/>
                <a:sym typeface="Roboto Slab Bold"/>
              </a:rPr>
              <a:t> PARTNERSHIP</a:t>
            </a:r>
            <a:endParaRPr sz="5400" b="1" dirty="0"/>
          </a:p>
        </p:txBody>
      </p:sp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406444" y="5909226"/>
            <a:ext cx="4531063" cy="5902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IATE FISCALI, SCEGLIETE LA SEMPLICITÀ."/>
          <p:cNvSpPr txBox="1"/>
          <p:nvPr/>
        </p:nvSpPr>
        <p:spPr>
          <a:xfrm>
            <a:off x="31220" y="5992082"/>
            <a:ext cx="9746322" cy="80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4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it-IT" dirty="0" smtClean="0"/>
              <a:t>I NOSTRI PROGETTI IN PARTNERSHIP</a:t>
            </a:r>
            <a:endParaRPr dirty="0"/>
          </a:p>
        </p:txBody>
      </p:sp>
      <p:pic>
        <p:nvPicPr>
          <p:cNvPr id="131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46121" y="471748"/>
            <a:ext cx="5399723" cy="1505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5" descr="O:\posta\publi&amp;mark\marchi vari\TADDIAgroup LOGO\taddia_group_multifile\taddiagrou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9104" y="620688"/>
            <a:ext cx="3767623" cy="136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554578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9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9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CNDL_IMMAGINI_PRES_firmagrafometrica.jpg" descr="CNDL_IMMAGINI_PRES_firmagrafometrica.jpg"/>
          <p:cNvPicPr>
            <a:picLocks noChangeAspect="1"/>
          </p:cNvPicPr>
          <p:nvPr/>
        </p:nvPicPr>
        <p:blipFill>
          <a:blip r:embed="rId3" cstate="print">
            <a:alphaModFix amt="45603"/>
            <a:extLst/>
          </a:blip>
          <a:stretch>
            <a:fillRect/>
          </a:stretch>
        </p:blipFill>
        <p:spPr>
          <a:xfrm>
            <a:off x="-21223" y="0"/>
            <a:ext cx="9906000" cy="690807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PIATTAFORMA CAF…"/>
          <p:cNvSpPr txBox="1"/>
          <p:nvPr/>
        </p:nvSpPr>
        <p:spPr>
          <a:xfrm>
            <a:off x="520169" y="298298"/>
            <a:ext cx="8779085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dirty="0" smtClean="0"/>
              <a:t>TADDIA GROUP e CNDL</a:t>
            </a:r>
            <a:endParaRPr sz="2000" dirty="0"/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4000" b="1" dirty="0" smtClean="0"/>
              <a:t>I RISULTATI DELLA PARTNERSHIP</a:t>
            </a:r>
            <a:endParaRPr sz="4000" b="1" dirty="0"/>
          </a:p>
        </p:txBody>
      </p:sp>
      <p:pic>
        <p:nvPicPr>
          <p:cNvPr id="379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616681" y="1556792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80" name="SOFTWARE SUCCESSIONI…"/>
          <p:cNvSpPr txBox="1"/>
          <p:nvPr/>
        </p:nvSpPr>
        <p:spPr>
          <a:xfrm>
            <a:off x="1159475" y="1786733"/>
            <a:ext cx="3858394" cy="1614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800" b="1" dirty="0" smtClean="0"/>
              <a:t>SOCI CNDL aprono TADDIA POINT</a:t>
            </a:r>
            <a:endParaRPr sz="2800" b="1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sz="2800" dirty="0"/>
          </a:p>
        </p:txBody>
      </p:sp>
      <p:pic>
        <p:nvPicPr>
          <p:cNvPr id="381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magine" descr="Immagine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magine" descr="Immagine"/>
          <p:cNvPicPr>
            <a:picLocks/>
          </p:cNvPicPr>
          <p:nvPr/>
        </p:nvPicPr>
        <p:blipFill>
          <a:blip r:embed="rId6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16"/>
          <p:cNvSpPr txBox="1"/>
          <p:nvPr/>
        </p:nvSpPr>
        <p:spPr>
          <a:xfrm>
            <a:off x="130708" y="6044538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385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Priva"/>
          <p:cNvSpPr txBox="1"/>
          <p:nvPr/>
        </p:nvSpPr>
        <p:spPr>
          <a:xfrm>
            <a:off x="8769428" y="2176535"/>
            <a:ext cx="1112766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lang="it-IT" b="1" dirty="0" smtClean="0">
                <a:solidFill>
                  <a:srgbClr val="FC6505"/>
                </a:solidFill>
              </a:rPr>
              <a:t>Centri Caf</a:t>
            </a:r>
            <a:endParaRPr b="1" dirty="0">
              <a:solidFill>
                <a:srgbClr val="FC6505"/>
              </a:solidFill>
            </a:endParaRPr>
          </a:p>
        </p:txBody>
      </p:sp>
      <p:sp>
        <p:nvSpPr>
          <p:cNvPr id="387" name="SOFTWARE PRIVACY…"/>
          <p:cNvSpPr txBox="1"/>
          <p:nvPr/>
        </p:nvSpPr>
        <p:spPr>
          <a:xfrm>
            <a:off x="5139613" y="1682336"/>
            <a:ext cx="3386907" cy="2131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800" b="1" dirty="0" smtClean="0"/>
              <a:t>I TADDIA POINT operano come CENTRI CAF</a:t>
            </a:r>
            <a:endParaRPr sz="2800" b="1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sz="2800" dirty="0"/>
          </a:p>
        </p:txBody>
      </p:sp>
      <p:pic>
        <p:nvPicPr>
          <p:cNvPr id="389" name="Immagine" descr="Immagine"/>
          <p:cNvPicPr>
            <a:picLocks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2881" y="1496194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92" name="Succe…"/>
          <p:cNvSpPr txBox="1"/>
          <p:nvPr/>
        </p:nvSpPr>
        <p:spPr>
          <a:xfrm>
            <a:off x="416496" y="1965577"/>
            <a:ext cx="1008113" cy="58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defTabSz="201168">
              <a:lnSpc>
                <a:spcPct val="70000"/>
              </a:lnSpc>
              <a:defRPr sz="6600" spc="-165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it-IT" sz="2400" b="1" dirty="0" smtClean="0">
                <a:solidFill>
                  <a:srgbClr val="FC6505"/>
                </a:solidFill>
              </a:rPr>
              <a:t>Taddia Point</a:t>
            </a:r>
            <a:endParaRPr sz="2400" b="1" dirty="0">
              <a:solidFill>
                <a:srgbClr val="FC6505"/>
              </a:solidFill>
            </a:endParaRPr>
          </a:p>
        </p:txBody>
      </p:sp>
      <p:sp>
        <p:nvSpPr>
          <p:cNvPr id="399" name="www.cndl.it"/>
          <p:cNvSpPr txBox="1"/>
          <p:nvPr/>
        </p:nvSpPr>
        <p:spPr>
          <a:xfrm>
            <a:off x="641487" y="6000088"/>
            <a:ext cx="5325953" cy="65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http://www.cndl.it</a:t>
            </a:r>
            <a:endParaRPr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9"/>
            </a:endParaRPr>
          </a:p>
        </p:txBody>
      </p:sp>
      <p:sp>
        <p:nvSpPr>
          <p:cNvPr id="25" name="Anti"/>
          <p:cNvSpPr txBox="1"/>
          <p:nvPr/>
        </p:nvSpPr>
        <p:spPr>
          <a:xfrm>
            <a:off x="0" y="3326182"/>
            <a:ext cx="9906000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>
              <a:defRPr>
                <a:solidFill>
                  <a:srgbClr val="FF9300"/>
                </a:solidFill>
              </a:defRPr>
            </a:pPr>
            <a:r>
              <a:rPr lang="it-IT" b="1" dirty="0" smtClean="0"/>
              <a:t>Completa </a:t>
            </a:r>
            <a:r>
              <a:rPr lang="it-IT" b="1" dirty="0" smtClean="0">
                <a:solidFill>
                  <a:srgbClr val="FC6505"/>
                </a:solidFill>
              </a:rPr>
              <a:t>Sinergia</a:t>
            </a:r>
            <a:endParaRPr b="1" dirty="0">
              <a:solidFill>
                <a:srgbClr val="FC6505"/>
              </a:solidFill>
            </a:endParaRPr>
          </a:p>
        </p:txBody>
      </p:sp>
      <p:pic>
        <p:nvPicPr>
          <p:cNvPr id="26" name="Immagine" descr="Immagine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853313" y="4123958"/>
            <a:ext cx="3611598" cy="1006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5" descr="O:\posta\publi&amp;mark\marchi vari\TADDIAgroup LOGO\taddia_group_multifile\taddiagrou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57056" y="4077072"/>
            <a:ext cx="2960276" cy="1074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7350993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4" grpId="0" animBg="1" advAuto="0"/>
      <p:bldP spid="399" grpId="0" animBg="1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CNDL_IMMAGINI_PRES_firmagrafometrica.jpg" descr="CNDL_IMMAGINI_PRES_firmagrafometrica.jpg"/>
          <p:cNvPicPr>
            <a:picLocks noChangeAspect="1"/>
          </p:cNvPicPr>
          <p:nvPr/>
        </p:nvPicPr>
        <p:blipFill>
          <a:blip r:embed="rId3" cstate="print">
            <a:alphaModFix amt="45603"/>
            <a:extLst/>
          </a:blip>
          <a:stretch>
            <a:fillRect/>
          </a:stretch>
        </p:blipFill>
        <p:spPr>
          <a:xfrm>
            <a:off x="-21223" y="50076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PIATTAFORMA CAF…"/>
          <p:cNvSpPr txBox="1"/>
          <p:nvPr/>
        </p:nvSpPr>
        <p:spPr>
          <a:xfrm>
            <a:off x="520169" y="116632"/>
            <a:ext cx="8779085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800" dirty="0" smtClean="0"/>
              <a:t>TADDIA GROUP e CNDL</a:t>
            </a:r>
            <a:endParaRPr sz="2800" dirty="0"/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3200" b="1" dirty="0" smtClean="0"/>
              <a:t>I RISULTATI DELLA PARTNERSHIP</a:t>
            </a:r>
            <a:endParaRPr sz="3200" b="1" dirty="0"/>
          </a:p>
        </p:txBody>
      </p:sp>
      <p:pic>
        <p:nvPicPr>
          <p:cNvPr id="379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616681" y="1006464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81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magine" descr="Immagine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magine" descr="Immagine"/>
          <p:cNvPicPr>
            <a:picLocks/>
          </p:cNvPicPr>
          <p:nvPr/>
        </p:nvPicPr>
        <p:blipFill>
          <a:blip r:embed="rId6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16"/>
          <p:cNvSpPr txBox="1"/>
          <p:nvPr/>
        </p:nvSpPr>
        <p:spPr>
          <a:xfrm>
            <a:off x="52372" y="6017154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 smtClean="0">
                <a:solidFill>
                  <a:schemeClr val="bg1"/>
                </a:solidFill>
              </a:rPr>
              <a:t>16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385" name="Immagine" descr="Immagine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Priva"/>
          <p:cNvSpPr txBox="1"/>
          <p:nvPr/>
        </p:nvSpPr>
        <p:spPr>
          <a:xfrm>
            <a:off x="8769428" y="1625864"/>
            <a:ext cx="1112766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>
                <a:solidFill>
                  <a:srgbClr val="FF9300"/>
                </a:solidFill>
              </a:defRPr>
            </a:pPr>
            <a:r>
              <a:rPr lang="it-IT" b="1" dirty="0" smtClean="0">
                <a:solidFill>
                  <a:srgbClr val="FC6505"/>
                </a:solidFill>
              </a:rPr>
              <a:t>Centri Caf</a:t>
            </a:r>
            <a:endParaRPr b="1" dirty="0">
              <a:solidFill>
                <a:srgbClr val="FC6505"/>
              </a:solidFill>
            </a:endParaRPr>
          </a:p>
        </p:txBody>
      </p:sp>
      <p:sp>
        <p:nvSpPr>
          <p:cNvPr id="387" name="SOFTWARE PRIVACY…"/>
          <p:cNvSpPr txBox="1"/>
          <p:nvPr/>
        </p:nvSpPr>
        <p:spPr>
          <a:xfrm>
            <a:off x="5629455" y="1340791"/>
            <a:ext cx="2880097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b="1" dirty="0" smtClean="0"/>
              <a:t>Programma dettagliato di Videoconferenze per il 2017/2018 per i centri CAF</a:t>
            </a:r>
            <a:endParaRPr sz="2000" dirty="0"/>
          </a:p>
        </p:txBody>
      </p:sp>
      <p:pic>
        <p:nvPicPr>
          <p:cNvPr id="389" name="Immagine" descr="Immagine"/>
          <p:cNvPicPr>
            <a:picLocks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doc.png" descr="doc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2881" y="1208162"/>
            <a:ext cx="1160860" cy="142875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92" name="Succe…"/>
          <p:cNvSpPr txBox="1"/>
          <p:nvPr/>
        </p:nvSpPr>
        <p:spPr>
          <a:xfrm>
            <a:off x="416537" y="1700808"/>
            <a:ext cx="1089473" cy="591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defTabSz="201168">
              <a:lnSpc>
                <a:spcPct val="70000"/>
              </a:lnSpc>
              <a:defRPr sz="6600" spc="-165">
                <a:solidFill>
                  <a:srgbClr val="FF9300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it-IT" sz="2400" b="1" dirty="0" smtClean="0">
                <a:solidFill>
                  <a:srgbClr val="FC6505"/>
                </a:solidFill>
              </a:rPr>
              <a:t>Taddia Point</a:t>
            </a:r>
            <a:endParaRPr sz="2400" b="1" dirty="0">
              <a:solidFill>
                <a:srgbClr val="FC6505"/>
              </a:solidFill>
            </a:endParaRPr>
          </a:p>
        </p:txBody>
      </p:sp>
      <p:sp>
        <p:nvSpPr>
          <p:cNvPr id="399" name="www.cndl.it"/>
          <p:cNvSpPr txBox="1"/>
          <p:nvPr/>
        </p:nvSpPr>
        <p:spPr>
          <a:xfrm>
            <a:off x="563151" y="5972704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9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9"/>
            </a:endParaRPr>
          </a:p>
        </p:txBody>
      </p:sp>
      <p:sp>
        <p:nvSpPr>
          <p:cNvPr id="25" name="Anti"/>
          <p:cNvSpPr txBox="1"/>
          <p:nvPr/>
        </p:nvSpPr>
        <p:spPr>
          <a:xfrm>
            <a:off x="0" y="2945806"/>
            <a:ext cx="9906000" cy="39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 anchor="ctr">
            <a:spAutoFit/>
          </a:bodyPr>
          <a:lstStyle>
            <a:lvl1pPr defTabSz="457200">
              <a:lnSpc>
                <a:spcPct val="120000"/>
              </a:lnSpc>
              <a:defRPr spc="-200">
                <a:solidFill>
                  <a:srgbClr val="FC650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>
              <a:defRPr>
                <a:solidFill>
                  <a:srgbClr val="FF9300"/>
                </a:solidFill>
              </a:defRPr>
            </a:pPr>
            <a:r>
              <a:rPr lang="it-IT" b="1" dirty="0" smtClean="0">
                <a:solidFill>
                  <a:srgbClr val="FF9300"/>
                </a:solidFill>
              </a:rPr>
              <a:t>FORMAZIONE</a:t>
            </a:r>
            <a:endParaRPr b="1" dirty="0">
              <a:solidFill>
                <a:srgbClr val="FC6505"/>
              </a:solidFill>
            </a:endParaRPr>
          </a:p>
        </p:txBody>
      </p:sp>
      <p:sp>
        <p:nvSpPr>
          <p:cNvPr id="28" name="SOFTWARE SUCCESSIONI…"/>
          <p:cNvSpPr txBox="1"/>
          <p:nvPr/>
        </p:nvSpPr>
        <p:spPr>
          <a:xfrm>
            <a:off x="1433741" y="1343631"/>
            <a:ext cx="3858394" cy="154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b="1" dirty="0" smtClean="0"/>
              <a:t>15 Sessioni formative organizzate per i TADDIA POINT in modalità videoconferenze</a:t>
            </a:r>
            <a:endParaRPr lang="it-IT" sz="2000" b="1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b="1" dirty="0" smtClean="0"/>
              <a:t>3 incontri effettuati presso Taddia</a:t>
            </a:r>
            <a:endParaRPr sz="2000" b="1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0" cstate="print"/>
          <a:srcRect l="31599" t="12190" r="32917" b="36381"/>
          <a:stretch/>
        </p:blipFill>
        <p:spPr>
          <a:xfrm>
            <a:off x="289244" y="2891553"/>
            <a:ext cx="1619282" cy="2310751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1" cstate="print"/>
          <a:srcRect l="2298" t="7052" r="1621" b="24282"/>
          <a:stretch/>
        </p:blipFill>
        <p:spPr>
          <a:xfrm>
            <a:off x="6445110" y="2676760"/>
            <a:ext cx="3332430" cy="234492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2" cstate="print"/>
          <a:srcRect t="13438" b="30580"/>
          <a:stretch/>
        </p:blipFill>
        <p:spPr>
          <a:xfrm>
            <a:off x="2349904" y="3528466"/>
            <a:ext cx="4140973" cy="2282541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xmlns="" val="9744671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4" grpId="0" animBg="1" advAuto="0"/>
      <p:bldP spid="399" grpId="0" animBg="1" advAuto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CNDL_IMMAGINI_PRES_firmagrafometrica.jpg" descr="CNDL_IMMAGINI_PRES_firmagrafometrica.jpg"/>
          <p:cNvPicPr>
            <a:picLocks noChangeAspect="1"/>
          </p:cNvPicPr>
          <p:nvPr/>
        </p:nvPicPr>
        <p:blipFill>
          <a:blip r:embed="rId3" cstate="print">
            <a:alphaModFix amt="45603"/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PIATTAFORMA CAF…"/>
          <p:cNvSpPr txBox="1"/>
          <p:nvPr/>
        </p:nvSpPr>
        <p:spPr>
          <a:xfrm>
            <a:off x="520169" y="173055"/>
            <a:ext cx="8779085" cy="102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400" dirty="0" smtClean="0"/>
              <a:t>TADDIA GROUP e CNDL</a:t>
            </a:r>
            <a:endParaRPr sz="2400" dirty="0"/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800" b="1" dirty="0" smtClean="0"/>
              <a:t>I RISULTATI DELLA PARTNERSHIP</a:t>
            </a:r>
            <a:endParaRPr sz="2800" b="1" dirty="0"/>
          </a:p>
        </p:txBody>
      </p:sp>
      <p:pic>
        <p:nvPicPr>
          <p:cNvPr id="381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16"/>
          <p:cNvSpPr txBox="1"/>
          <p:nvPr/>
        </p:nvSpPr>
        <p:spPr>
          <a:xfrm>
            <a:off x="130708" y="6065738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385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magine" descr="Immagine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www.cndl.it"/>
          <p:cNvSpPr txBox="1"/>
          <p:nvPr/>
        </p:nvSpPr>
        <p:spPr>
          <a:xfrm>
            <a:off x="641487" y="6021288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8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8"/>
            </a:endParaRPr>
          </a:p>
        </p:txBody>
      </p:sp>
      <p:sp>
        <p:nvSpPr>
          <p:cNvPr id="28" name="SOFTWARE SUCCESSIONI…"/>
          <p:cNvSpPr txBox="1"/>
          <p:nvPr/>
        </p:nvSpPr>
        <p:spPr>
          <a:xfrm>
            <a:off x="3152800" y="1628824"/>
            <a:ext cx="4115839" cy="259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400" b="1" dirty="0" smtClean="0"/>
              <a:t>MASTER UNIVERSITARIO di II LIVELLO 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1100" b="1" dirty="0">
                <a:sym typeface="Roboto Slab Bold"/>
              </a:rPr>
              <a:t>in “Scienze del Risarcimento e Servizi alle Famiglie” di 1500 ore (60 CFU)</a:t>
            </a:r>
            <a:r>
              <a:rPr lang="it-IT" sz="1100" dirty="0">
                <a:sym typeface="Roboto Slab Bold"/>
              </a:rPr>
              <a:t>.</a:t>
            </a:r>
            <a:endParaRPr lang="it-IT" sz="2400" b="1" dirty="0" smtClean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lang="it-IT" sz="2400" b="1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1600" b="1" dirty="0">
                <a:sym typeface="Roboto Slab Bold"/>
              </a:rPr>
              <a:t>Università Telematica delle Camere di Commercio Italiane </a:t>
            </a:r>
            <a:r>
              <a:rPr lang="it-IT" sz="1600" dirty="0">
                <a:sym typeface="Roboto Slab Bold"/>
              </a:rPr>
              <a:t>di </a:t>
            </a:r>
            <a:r>
              <a:rPr lang="it-IT" sz="1600" dirty="0" smtClean="0">
                <a:sym typeface="Roboto Slab Bold"/>
              </a:rPr>
              <a:t>Roma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lang="it-IT" sz="1100" dirty="0">
              <a:sym typeface="Roboto Slab Bold"/>
            </a:endParaRP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lang="it-IT" sz="1100" dirty="0" smtClean="0">
              <a:sym typeface="Roboto Slab Bold"/>
            </a:endParaRPr>
          </a:p>
        </p:txBody>
      </p:sp>
      <p:pic>
        <p:nvPicPr>
          <p:cNvPr id="21" name="Immagine" descr="Immagine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130706" y="1232489"/>
            <a:ext cx="2972608" cy="828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7200" y="4163649"/>
            <a:ext cx="2984484" cy="156965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Rettangolo 3"/>
          <p:cNvSpPr/>
          <p:nvPr/>
        </p:nvSpPr>
        <p:spPr>
          <a:xfrm rot="20280736">
            <a:off x="562213" y="2363208"/>
            <a:ext cx="2312371" cy="3335503"/>
          </a:xfrm>
          <a:prstGeom prst="rect">
            <a:avLst/>
          </a:prstGeom>
        </p:spPr>
        <p:txBody>
          <a:bodyPr wrap="square" lIns="40234" tIns="20117" rIns="40234" bIns="20117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dirty="0">
                <a:sym typeface="Roboto Slab Bold"/>
              </a:rPr>
              <a:t>a </a:t>
            </a:r>
            <a:r>
              <a:rPr lang="it-IT" sz="2000" b="1" dirty="0" smtClean="0">
                <a:solidFill>
                  <a:srgbClr val="FF0000"/>
                </a:solidFill>
                <a:sym typeface="Roboto Slab Bold"/>
              </a:rPr>
              <a:t>GENNAIO 2018 </a:t>
            </a:r>
            <a:r>
              <a:rPr lang="it-IT" sz="2000" b="1" dirty="0">
                <a:sym typeface="Roboto Slab Bold"/>
              </a:rPr>
              <a:t> </a:t>
            </a:r>
            <a:r>
              <a:rPr lang="it-IT" sz="2000" dirty="0">
                <a:sym typeface="Roboto Slab Bold"/>
              </a:rPr>
              <a:t>partirà la Prima Edizione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b="1" u="sng" dirty="0">
                <a:solidFill>
                  <a:srgbClr val="FF0000"/>
                </a:solidFill>
                <a:sym typeface="Roboto Slab Bold"/>
              </a:rPr>
              <a:t>APERTE LE ISCRIZIONI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lang="it-IT" sz="2000" b="1" dirty="0">
                <a:sym typeface="Roboto Slab Bold"/>
              </a:rPr>
              <a:t>con </a:t>
            </a:r>
            <a:r>
              <a:rPr lang="it-IT" sz="2000" b="1" dirty="0" err="1">
                <a:sym typeface="Roboto Slab Bold"/>
              </a:rPr>
              <a:t>scontistiche</a:t>
            </a:r>
            <a:r>
              <a:rPr lang="it-IT" sz="2000" b="1" dirty="0">
                <a:sym typeface="Roboto Slab Bold"/>
              </a:rPr>
              <a:t> per gli associati TADDIA e per i centri CNDL</a:t>
            </a:r>
            <a:endParaRPr lang="it-IT" sz="2000" b="1" dirty="0"/>
          </a:p>
        </p:txBody>
      </p:sp>
      <p:pic>
        <p:nvPicPr>
          <p:cNvPr id="17" name="Picture 5" descr="O:\posta\publi&amp;mark\marchi vari\TADDIAgroup LOGO\taddia_group_multifile\taddiagrou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47611" y="1190718"/>
            <a:ext cx="2601938" cy="944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21298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4" grpId="0" animBg="1" advAuto="0"/>
      <p:bldP spid="399" grpId="0" animBg="1" advAuto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PERCHÈ SCEGLIERE CAF CNDL"/>
          <p:cNvSpPr txBox="1"/>
          <p:nvPr/>
        </p:nvSpPr>
        <p:spPr>
          <a:xfrm>
            <a:off x="542269" y="116632"/>
            <a:ext cx="8779085" cy="80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sz="4000" b="1" dirty="0"/>
              <a:t>PERCHÈ SCEGLIERE CAF CNDL</a:t>
            </a:r>
          </a:p>
        </p:txBody>
      </p:sp>
      <p:pic>
        <p:nvPicPr>
          <p:cNvPr id="212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06"/>
          <p:cNvSpPr txBox="1"/>
          <p:nvPr/>
        </p:nvSpPr>
        <p:spPr>
          <a:xfrm>
            <a:off x="130708" y="6044538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216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ADERISCI SUBITO, NESSUN COSTO, TANTI VANTAGGI…"/>
          <p:cNvSpPr txBox="1"/>
          <p:nvPr/>
        </p:nvSpPr>
        <p:spPr>
          <a:xfrm>
            <a:off x="170353" y="836756"/>
            <a:ext cx="9565307" cy="5141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1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b="1" u="sng" dirty="0"/>
              <a:t>ADERISCI SUBITO, NESSUN COSTO, TANTI VANTAGGI</a:t>
            </a:r>
          </a:p>
          <a:p>
            <a:pPr algn="ctr" defTabSz="201168">
              <a:lnSpc>
                <a:spcPct val="11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COMPILA IL FORM di adesione e avrai subito accesso ai nostri strumenti e servizi. &gt; WWW.CNDL.IT </a:t>
            </a:r>
          </a:p>
          <a:p>
            <a:pPr algn="ctr" defTabSz="201168">
              <a:lnSpc>
                <a:spcPct val="11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800" dirty="0"/>
          </a:p>
          <a:p>
            <a:pPr algn="ctr" defTabSz="201168">
              <a:lnSpc>
                <a:spcPct val="11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b="1" u="sng" dirty="0"/>
              <a:t>MASSIMA AFFIDABILITÀ</a:t>
            </a:r>
          </a:p>
          <a:p>
            <a:pPr algn="ctr" defTabSz="201168">
              <a:lnSpc>
                <a:spcPct val="11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Il CAF CNDL, come INTERMEDIARIO DELLA TRASMISSIONE, è l’unico destinatario di eventuali </a:t>
            </a:r>
          </a:p>
          <a:p>
            <a:pPr algn="ctr" defTabSz="201168">
              <a:lnSpc>
                <a:spcPct val="11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ricadute sanzionatorie. Seguendo le indicazioni della sede centrale: NESSUN RISCHIO PER TE.</a:t>
            </a:r>
          </a:p>
          <a:p>
            <a:pPr algn="ctr" defTabSz="201168">
              <a:lnSpc>
                <a:spcPct val="11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800" dirty="0"/>
          </a:p>
          <a:p>
            <a:pPr algn="ctr" defTabSz="201168">
              <a:lnSpc>
                <a:spcPct val="11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b="1" u="sng" dirty="0"/>
              <a:t>SUBITO</a:t>
            </a:r>
            <a:r>
              <a:rPr sz="2800" b="1" u="sng" dirty="0">
                <a:solidFill>
                  <a:srgbClr val="7698A9"/>
                </a:solidFill>
              </a:rPr>
              <a:t> </a:t>
            </a:r>
            <a:r>
              <a:rPr sz="2800" b="1" u="sng" dirty="0"/>
              <a:t>ONLINE</a:t>
            </a:r>
          </a:p>
          <a:p>
            <a:pPr algn="ctr" defTabSz="201168">
              <a:lnSpc>
                <a:spcPct val="11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Un pacchetto di applicativi online per tutte le pratiche fiscali: </a:t>
            </a:r>
          </a:p>
          <a:p>
            <a:pPr algn="ctr" defTabSz="201168">
              <a:lnSpc>
                <a:spcPct val="11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730 - DSU - REDDITI - IMU/TASI - RED - INVCIV - F24 COMUNICA E TANTI ALTRI</a:t>
            </a:r>
          </a:p>
        </p:txBody>
      </p:sp>
      <p:sp>
        <p:nvSpPr>
          <p:cNvPr id="221" name="www.cndl.it"/>
          <p:cNvSpPr txBox="1"/>
          <p:nvPr/>
        </p:nvSpPr>
        <p:spPr>
          <a:xfrm>
            <a:off x="641487" y="6000088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 advAuto="0"/>
      <p:bldP spid="214" grpId="0" animBg="1" advAuto="0"/>
      <p:bldP spid="215" grpId="0" animBg="1" advAuto="0"/>
      <p:bldP spid="221" grpId="0" animBg="1" advAuto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CNDL_IMMAGINI_PRES_02_LOW.jpg" descr="CNDL_IMMAGINI_PRES_02_LO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PERCHÈ SCEGLIERE CAF CNDL"/>
          <p:cNvSpPr txBox="1"/>
          <p:nvPr/>
        </p:nvSpPr>
        <p:spPr>
          <a:xfrm>
            <a:off x="542269" y="351080"/>
            <a:ext cx="8779085" cy="87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>
            <a:lvl1pPr algn="ctr" defTabSz="457200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sz="4400" dirty="0"/>
              <a:t>PERCHÈ SCEGLIERE CAF CNDL</a:t>
            </a:r>
          </a:p>
        </p:txBody>
      </p:sp>
      <p:pic>
        <p:nvPicPr>
          <p:cNvPr id="227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07"/>
          <p:cNvSpPr txBox="1"/>
          <p:nvPr/>
        </p:nvSpPr>
        <p:spPr>
          <a:xfrm>
            <a:off x="130708" y="5993730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231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UN’AREA RISERVATA PER OPERARE IN SICUREZZA…"/>
          <p:cNvSpPr txBox="1"/>
          <p:nvPr/>
        </p:nvSpPr>
        <p:spPr>
          <a:xfrm>
            <a:off x="170353" y="1407643"/>
            <a:ext cx="9565307" cy="4938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b="1" u="sng" dirty="0"/>
              <a:t>UN’AREA RISERVATA PER OPERARE IN SICUREZZA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dirty="0"/>
              <a:t>Tutta la documentazione viene archiviata in un’apposita AREA DEDICATA dove reperire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dirty="0"/>
              <a:t>e consultare il materiale, in ogni momento.</a:t>
            </a:r>
          </a:p>
          <a:p>
            <a:pPr algn="ctr" defTabSz="201168">
              <a:lnSpc>
                <a:spcPct val="120000"/>
              </a:lnSpc>
              <a:defRPr sz="3000" spc="-75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000" dirty="0"/>
          </a:p>
          <a:p>
            <a:pPr algn="ctr" defTabSz="201168">
              <a:lnSpc>
                <a:spcPct val="120000"/>
              </a:lnSpc>
              <a:defRPr sz="3000" spc="-75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000" dirty="0"/>
          </a:p>
          <a:p>
            <a:pPr algn="ctr" defTabSz="201168">
              <a:lnSpc>
                <a:spcPct val="12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b="1" u="sng" dirty="0"/>
              <a:t>FORMAZIONE CONTINUA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dirty="0"/>
              <a:t>CNDL promuove un programma corsi di FORMAZIONE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dirty="0"/>
              <a:t>per i propri centri in E-LEARNING, VIDEOCONFERENZE,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dirty="0"/>
              <a:t>SEMINARI, WORKSHOP su tutto il TERRITORIO NAZIONALE. </a:t>
            </a:r>
          </a:p>
          <a:p>
            <a:pPr algn="ctr" defTabSz="201168">
              <a:lnSpc>
                <a:spcPct val="120000"/>
              </a:lnSpc>
              <a:defRPr sz="3000" spc="-75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endParaRPr sz="2000" dirty="0"/>
          </a:p>
        </p:txBody>
      </p:sp>
      <p:sp>
        <p:nvSpPr>
          <p:cNvPr id="235" name="www.cndl.it"/>
          <p:cNvSpPr txBox="1"/>
          <p:nvPr/>
        </p:nvSpPr>
        <p:spPr>
          <a:xfrm>
            <a:off x="641487" y="5949280"/>
            <a:ext cx="5325953" cy="70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lang="en-US" u="sng" dirty="0" smtClean="0">
                <a:uFill>
                  <a:solidFill>
                    <a:srgbClr val="0000FF"/>
                  </a:solidFill>
                </a:uFill>
                <a:hlinkClick r:id="rId7"/>
              </a:rPr>
              <a:t>http://www.cndl.it</a:t>
            </a:r>
            <a:endParaRPr u="sng" dirty="0"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  <p:bldP spid="229" grpId="0" animBg="1" advAuto="0"/>
      <p:bldP spid="230" grpId="0" animBg="1" advAuto="0"/>
      <p:bldP spid="235" grpId="0" animBg="1" advAuto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CNDL_IMMAGINI_PRES_previdenza.jpg" descr="CNDL_IMMAGINI_PRES_previdenza.jpg"/>
          <p:cNvPicPr>
            <a:picLocks noChangeAspect="1"/>
          </p:cNvPicPr>
          <p:nvPr/>
        </p:nvPicPr>
        <p:blipFill>
          <a:blip r:embed="rId3" cstate="print">
            <a:alphaModFix amt="50625"/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ALTRI SERVIZI CAF…"/>
          <p:cNvSpPr txBox="1"/>
          <p:nvPr/>
        </p:nvSpPr>
        <p:spPr>
          <a:xfrm>
            <a:off x="542269" y="188683"/>
            <a:ext cx="8779085" cy="172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dirty="0"/>
              <a:t>ALTRI SERVIZI CAF</a:t>
            </a:r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3600" b="1" dirty="0"/>
              <a:t>FORMAZIONE CONTINUA</a:t>
            </a:r>
          </a:p>
          <a:p>
            <a:pPr algn="ctr" defTabSz="201168">
              <a:lnSpc>
                <a:spcPct val="12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400" dirty="0"/>
              <a:t>Corsi di formazione, e-learning, convegni e crediti formativi</a:t>
            </a:r>
          </a:p>
        </p:txBody>
      </p:sp>
      <p:pic>
        <p:nvPicPr>
          <p:cNvPr id="625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29"/>
          <p:cNvSpPr txBox="1"/>
          <p:nvPr/>
        </p:nvSpPr>
        <p:spPr>
          <a:xfrm>
            <a:off x="130708" y="6085532"/>
            <a:ext cx="234900" cy="77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sz="2400" b="1" dirty="0">
                <a:solidFill>
                  <a:schemeClr val="bg1"/>
                </a:solidFill>
              </a:rPr>
              <a:t>29</a:t>
            </a:r>
          </a:p>
        </p:txBody>
      </p:sp>
      <p:pic>
        <p:nvPicPr>
          <p:cNvPr id="629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magine" descr="Immagine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www.cndl.it/nuoviclienti/nuova-previdenza-plus"/>
          <p:cNvSpPr txBox="1"/>
          <p:nvPr/>
        </p:nvSpPr>
        <p:spPr>
          <a:xfrm>
            <a:off x="569476" y="6072832"/>
            <a:ext cx="7263845" cy="48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sz="2400" u="sng" dirty="0">
                <a:uFill>
                  <a:solidFill>
                    <a:srgbClr val="0000FF"/>
                  </a:solidFill>
                </a:uFill>
                <a:hlinkClick r:id="rId8"/>
              </a:rPr>
              <a:t>www.cndl.it/nuoviclienti/nuova-previdenza-plus</a:t>
            </a:r>
          </a:p>
        </p:txBody>
      </p:sp>
      <p:sp>
        <p:nvSpPr>
          <p:cNvPr id="632" name="CNDL promuove un programma di formazione continua e gratuita per i propri Centri…"/>
          <p:cNvSpPr txBox="1"/>
          <p:nvPr/>
        </p:nvSpPr>
        <p:spPr>
          <a:xfrm>
            <a:off x="200550" y="1844824"/>
            <a:ext cx="9505055" cy="3756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CNDL</a:t>
            </a:r>
            <a:r>
              <a:rPr sz="2000" dirty="0"/>
              <a:t> promuove un 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programma di formazione continua e gratuita per i propri Centri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sia </a:t>
            </a:r>
            <a:r>
              <a:rPr sz="2000" b="1" dirty="0"/>
              <a:t>sull’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utilizzo del software</a:t>
            </a:r>
            <a:r>
              <a:rPr sz="2000" b="1" dirty="0"/>
              <a:t> </a:t>
            </a:r>
            <a:r>
              <a:rPr sz="2000" dirty="0"/>
              <a:t>che sull’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aggiornamento normativo</a:t>
            </a:r>
            <a:r>
              <a:rPr sz="2000" b="1" dirty="0"/>
              <a:t> </a:t>
            </a:r>
            <a:r>
              <a:rPr sz="2000" dirty="0"/>
              <a:t>che corsi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per la 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comunicazione</a:t>
            </a:r>
            <a:r>
              <a:rPr sz="2000" dirty="0"/>
              <a:t> con il contribuente ed il centro di raccolta.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sz="2000" dirty="0"/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La formazione viene effettuata in 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e-learning, tramite videoconferenze on-line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(con date e giorni programmati e possibilità di porre quesiti)</a:t>
            </a:r>
            <a:endParaRPr sz="2000" dirty="0">
              <a:latin typeface="Roboto Slab Bold"/>
              <a:ea typeface="Roboto Slab Bold"/>
              <a:cs typeface="Roboto Slab Bold"/>
              <a:sym typeface="Roboto Slab Bold"/>
            </a:endParaRP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mediante il nuovissimo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canale Youtube dedicato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e grazie agli 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eventi organizzati su tutto il territorio nazionale</a:t>
            </a:r>
            <a:r>
              <a:rPr sz="2000" dirty="0"/>
              <a:t>, in collaborazione con </a:t>
            </a:r>
            <a:r>
              <a:rPr sz="2000" b="1" dirty="0"/>
              <a:t>l’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ANC.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Sono rilasciati </a:t>
            </a:r>
            <a:r>
              <a:rPr sz="2000" b="1" dirty="0">
                <a:latin typeface="Roboto Slab Bold"/>
                <a:ea typeface="Roboto Slab Bold"/>
                <a:cs typeface="Roboto Slab Bold"/>
                <a:sym typeface="Roboto Slab Bold"/>
              </a:rPr>
              <a:t>Attestati</a:t>
            </a:r>
            <a:r>
              <a:rPr sz="2000" b="1" dirty="0"/>
              <a:t> </a:t>
            </a:r>
            <a:r>
              <a:rPr sz="2000" dirty="0"/>
              <a:t>ottenuti seguendo i corsi CNDL.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 animBg="1" advAuto="0"/>
      <p:bldP spid="627" grpId="0" animBg="1" advAuto="0"/>
      <p:bldP spid="628" grpId="0" animBg="1" advAuto="0"/>
      <p:bldP spid="631" grpId="0" animBg="1" advAuto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CNDL_IMMAGINI_PRES_ASSISTENZA.jpg" descr="CNDL_IMMAGINI_PRES_ASSISTENZA.jpg"/>
          <p:cNvPicPr>
            <a:picLocks noChangeAspect="1"/>
          </p:cNvPicPr>
          <p:nvPr/>
        </p:nvPicPr>
        <p:blipFill>
          <a:blip r:embed="rId3" cstate="print">
            <a:alphaModFix amt="35560"/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ALTRI SERVIZI CAF…"/>
          <p:cNvSpPr txBox="1"/>
          <p:nvPr/>
        </p:nvSpPr>
        <p:spPr>
          <a:xfrm>
            <a:off x="542269" y="188640"/>
            <a:ext cx="8779085" cy="168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ALTRI SERVIZI CAF</a:t>
            </a:r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4000" b="1" dirty="0"/>
              <a:t>ASSISTENZA</a:t>
            </a:r>
          </a:p>
          <a:p>
            <a:pPr algn="ctr" defTabSz="201168">
              <a:lnSpc>
                <a:spcPct val="120000"/>
              </a:lnSpc>
              <a:defRPr sz="4000" spc="-1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800" dirty="0"/>
              <a:t>Tutta l’assistenza che ti serve, anche da remoto </a:t>
            </a:r>
          </a:p>
        </p:txBody>
      </p:sp>
      <p:pic>
        <p:nvPicPr>
          <p:cNvPr id="638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30"/>
          <p:cNvSpPr txBox="1"/>
          <p:nvPr/>
        </p:nvSpPr>
        <p:spPr>
          <a:xfrm>
            <a:off x="130708" y="6043889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30</a:t>
            </a:r>
          </a:p>
        </p:txBody>
      </p:sp>
      <p:pic>
        <p:nvPicPr>
          <p:cNvPr id="642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magine" descr="Immagine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www.cndl.it/nuoviclienti/assitenza-remota"/>
          <p:cNvSpPr txBox="1"/>
          <p:nvPr/>
        </p:nvSpPr>
        <p:spPr>
          <a:xfrm>
            <a:off x="560517" y="6021632"/>
            <a:ext cx="7272808" cy="48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sz="2400" u="sng" dirty="0">
                <a:uFill>
                  <a:solidFill>
                    <a:srgbClr val="0000FF"/>
                  </a:solidFill>
                </a:uFill>
                <a:hlinkClick r:id="rId8"/>
              </a:rPr>
              <a:t>www.cndl.it/nuoviclienti/assitenza-remota</a:t>
            </a:r>
          </a:p>
        </p:txBody>
      </p:sp>
      <p:sp>
        <p:nvSpPr>
          <p:cNvPr id="645" name="I tecnici CNDL possono fornire supporto e interagire in tempo reale: dopo aver effettuato il download e l’installazione dell’apposito software sul proprio computer,…"/>
          <p:cNvSpPr txBox="1"/>
          <p:nvPr/>
        </p:nvSpPr>
        <p:spPr>
          <a:xfrm>
            <a:off x="1195470" y="2231188"/>
            <a:ext cx="7515060" cy="191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I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tecnici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CNDL </a:t>
            </a:r>
            <a:r>
              <a:rPr sz="2000" dirty="0" err="1"/>
              <a:t>possono</a:t>
            </a:r>
            <a:r>
              <a:rPr sz="2000" dirty="0"/>
              <a:t> </a:t>
            </a:r>
            <a:r>
              <a:rPr sz="2000" dirty="0" err="1"/>
              <a:t>fornire</a:t>
            </a:r>
            <a:r>
              <a:rPr sz="2000" dirty="0"/>
              <a:t>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supporto</a:t>
            </a:r>
            <a:r>
              <a:rPr sz="2000" dirty="0"/>
              <a:t> 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e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interagire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in tempo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reale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: </a:t>
            </a:r>
            <a:r>
              <a:rPr sz="2000" dirty="0" err="1"/>
              <a:t>dopo</a:t>
            </a:r>
            <a:r>
              <a:rPr sz="2000" dirty="0"/>
              <a:t> aver </a:t>
            </a:r>
            <a:r>
              <a:rPr sz="2000" dirty="0" err="1"/>
              <a:t>effettuato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il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download e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l’installazione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dirty="0" err="1"/>
              <a:t>dell’apposito</a:t>
            </a:r>
            <a:r>
              <a:rPr sz="2000" dirty="0"/>
              <a:t> 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software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sul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proprio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computer, </a:t>
            </a:r>
          </a:p>
          <a:p>
            <a:pPr algn="ctr" defTabSz="201168">
              <a:lnSpc>
                <a:spcPct val="120000"/>
              </a:lnSpc>
              <a:defRPr sz="3600" spc="-9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000" dirty="0"/>
              <a:t>è </a:t>
            </a:r>
            <a:r>
              <a:rPr sz="2000" dirty="0" err="1"/>
              <a:t>possibile</a:t>
            </a:r>
            <a:r>
              <a:rPr sz="2000" dirty="0"/>
              <a:t> </a:t>
            </a:r>
            <a:r>
              <a:rPr sz="2000" dirty="0" err="1"/>
              <a:t>avviare</a:t>
            </a:r>
            <a:r>
              <a:rPr sz="2000" dirty="0"/>
              <a:t> </a:t>
            </a:r>
            <a:r>
              <a:rPr sz="2000" dirty="0" err="1"/>
              <a:t>una</a:t>
            </a:r>
            <a:r>
              <a:rPr sz="2000" dirty="0"/>
              <a:t> </a:t>
            </a:r>
            <a:r>
              <a:rPr sz="2000" dirty="0" err="1"/>
              <a:t>sessione</a:t>
            </a:r>
            <a:r>
              <a:rPr sz="2000" dirty="0"/>
              <a:t> di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assistenza</a:t>
            </a:r>
            <a:r>
              <a:rPr sz="2000" dirty="0">
                <a:latin typeface="Roboto Slab Bold"/>
                <a:ea typeface="Roboto Slab Bold"/>
                <a:cs typeface="Roboto Slab Bold"/>
                <a:sym typeface="Roboto Slab Bold"/>
              </a:rPr>
              <a:t> </a:t>
            </a:r>
            <a:r>
              <a:rPr sz="2000" dirty="0" err="1">
                <a:latin typeface="Roboto Slab Bold"/>
                <a:ea typeface="Roboto Slab Bold"/>
                <a:cs typeface="Roboto Slab Bold"/>
                <a:sym typeface="Roboto Slab Bold"/>
              </a:rPr>
              <a:t>remota</a:t>
            </a:r>
            <a:r>
              <a:rPr sz="2000" dirty="0"/>
              <a:t> in </a:t>
            </a:r>
            <a:r>
              <a:rPr sz="2000" dirty="0" err="1"/>
              <a:t>pochi</a:t>
            </a:r>
            <a:r>
              <a:rPr sz="2000" dirty="0"/>
              <a:t> </a:t>
            </a:r>
            <a:r>
              <a:rPr sz="2000" dirty="0" err="1"/>
              <a:t>istanti</a:t>
            </a:r>
            <a:r>
              <a:rPr sz="2000" dirty="0"/>
              <a:t> con un </a:t>
            </a:r>
            <a:r>
              <a:rPr sz="2000" dirty="0" err="1"/>
              <a:t>nostro</a:t>
            </a:r>
            <a:r>
              <a:rPr sz="2000" dirty="0"/>
              <a:t> </a:t>
            </a:r>
            <a:r>
              <a:rPr sz="2000" dirty="0" err="1"/>
              <a:t>operatore</a:t>
            </a:r>
            <a:r>
              <a:rPr sz="2000" dirty="0"/>
              <a:t>.</a:t>
            </a:r>
          </a:p>
        </p:txBody>
      </p:sp>
      <p:sp>
        <p:nvSpPr>
          <p:cNvPr id="646" name="071 291 6213"/>
          <p:cNvSpPr txBox="1"/>
          <p:nvPr/>
        </p:nvSpPr>
        <p:spPr>
          <a:xfrm>
            <a:off x="105303" y="4091072"/>
            <a:ext cx="3277499" cy="7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sz="4400" b="1" dirty="0"/>
              <a:t>071 291 6213</a:t>
            </a:r>
          </a:p>
        </p:txBody>
      </p:sp>
      <p:sp>
        <p:nvSpPr>
          <p:cNvPr id="647" name="telefono"/>
          <p:cNvSpPr txBox="1"/>
          <p:nvPr/>
        </p:nvSpPr>
        <p:spPr>
          <a:xfrm>
            <a:off x="568391" y="4751472"/>
            <a:ext cx="2350964" cy="77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 err="1"/>
              <a:t>telefono</a:t>
            </a:r>
            <a:endParaRPr dirty="0"/>
          </a:p>
        </p:txBody>
      </p:sp>
      <p:sp>
        <p:nvSpPr>
          <p:cNvPr id="648" name="071 291 6744"/>
          <p:cNvSpPr txBox="1"/>
          <p:nvPr/>
        </p:nvSpPr>
        <p:spPr>
          <a:xfrm>
            <a:off x="3477363" y="4091072"/>
            <a:ext cx="3348031" cy="7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7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sz="4400" b="1" dirty="0"/>
              <a:t>071 291 6744</a:t>
            </a:r>
          </a:p>
        </p:txBody>
      </p:sp>
      <p:sp>
        <p:nvSpPr>
          <p:cNvPr id="649" name="fax"/>
          <p:cNvSpPr txBox="1"/>
          <p:nvPr/>
        </p:nvSpPr>
        <p:spPr>
          <a:xfrm>
            <a:off x="4461403" y="4751472"/>
            <a:ext cx="941924" cy="77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t>fax</a:t>
            </a:r>
          </a:p>
        </p:txBody>
      </p:sp>
      <p:sp>
        <p:nvSpPr>
          <p:cNvPr id="650" name="info@cndl.it"/>
          <p:cNvSpPr txBox="1"/>
          <p:nvPr/>
        </p:nvSpPr>
        <p:spPr>
          <a:xfrm>
            <a:off x="6896419" y="4091072"/>
            <a:ext cx="2737287" cy="617476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1432" tIns="31432" rIns="31432" bIns="31432">
            <a:spAutoFit/>
          </a:bodyPr>
          <a:lstStyle>
            <a:lvl1pPr algn="ctr" defTabSz="457200">
              <a:defRPr sz="7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 Slab Bold"/>
                <a:ea typeface="Roboto Slab Bold"/>
                <a:cs typeface="Roboto Slab Bold"/>
                <a:sym typeface="Roboto Slab Bold"/>
                <a:hlinkClick r:id=""/>
              </a:defRPr>
            </a:lvl1pPr>
          </a:lstStyle>
          <a:p>
            <a:pPr>
              <a:defRPr u="none">
                <a:solidFill>
                  <a:srgbClr val="253754"/>
                </a:solidFill>
                <a:uFillTx/>
              </a:defRPr>
            </a:pPr>
            <a:r>
              <a:rPr sz="36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info@cndl.it</a:t>
            </a:r>
          </a:p>
        </p:txBody>
      </p:sp>
      <p:sp>
        <p:nvSpPr>
          <p:cNvPr id="651" name="mail"/>
          <p:cNvSpPr txBox="1"/>
          <p:nvPr/>
        </p:nvSpPr>
        <p:spPr>
          <a:xfrm>
            <a:off x="7514788" y="4751472"/>
            <a:ext cx="1326644" cy="77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432" tIns="31432" rIns="31432" bIns="31432">
            <a:spAutoFit/>
          </a:bodyPr>
          <a:lstStyle>
            <a:lvl1pPr algn="ctr" defTabSz="457200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dirty="0"/>
              <a:t>mail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" grpId="0" animBg="1" advAuto="0"/>
      <p:bldP spid="640" grpId="0" animBg="1" advAuto="0"/>
      <p:bldP spid="641" grpId="0" animBg="1" advAuto="0"/>
      <p:bldP spid="64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5006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SINISTRI MORTALI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01072" y="5661651"/>
            <a:ext cx="403244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3. Proposta di convenzione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0472" y="1412777"/>
            <a:ext cx="21602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r>
              <a:rPr lang="it-IT" sz="2800" b="1" i="1" dirty="0" smtClean="0">
                <a:solidFill>
                  <a:schemeClr val="bg1"/>
                </a:solidFill>
              </a:rPr>
              <a:t>CONTENUTO: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Utente\Desktop\prop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639" y="2060848"/>
            <a:ext cx="3289822" cy="46288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CNDL_IMMAGINI_PRES_ASSISTENZA.jpg" descr="CNDL_IMMAGINI_PRES_ASSISTENZA.jpg"/>
          <p:cNvPicPr>
            <a:picLocks noChangeAspect="1"/>
          </p:cNvPicPr>
          <p:nvPr/>
        </p:nvPicPr>
        <p:blipFill>
          <a:blip r:embed="rId3" cstate="print">
            <a:alphaModFix amt="35560"/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CNDL…"/>
          <p:cNvSpPr txBox="1"/>
          <p:nvPr/>
        </p:nvSpPr>
        <p:spPr>
          <a:xfrm>
            <a:off x="542269" y="260648"/>
            <a:ext cx="8779085" cy="117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432" tIns="31432" rIns="31432" bIns="31432">
            <a:spAutoFit/>
          </a:bodyPr>
          <a:lstStyle/>
          <a:p>
            <a:pPr algn="ctr" defTabSz="201168">
              <a:lnSpc>
                <a:spcPct val="120000"/>
              </a:lnSpc>
              <a:defRPr sz="3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2000" dirty="0"/>
              <a:t>CNDL</a:t>
            </a:r>
          </a:p>
          <a:p>
            <a:pPr algn="ctr" defTabSz="201168">
              <a:lnSpc>
                <a:spcPct val="120000"/>
              </a:lnSpc>
              <a:defRPr sz="5000">
                <a:solidFill>
                  <a:srgbClr val="253754"/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4000" dirty="0"/>
              <a:t>COME ADERIRE</a:t>
            </a:r>
          </a:p>
        </p:txBody>
      </p:sp>
      <p:pic>
        <p:nvPicPr>
          <p:cNvPr id="657" name="Immagine" descr="Immagine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49092" y="5887591"/>
            <a:ext cx="10004183" cy="102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magine" descr="Immagine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magine" descr="Immagine"/>
          <p:cNvPicPr>
            <a:picLocks/>
          </p:cNvPicPr>
          <p:nvPr/>
        </p:nvPicPr>
        <p:blipFill>
          <a:blip r:embed="rId5" cstate="print">
            <a:alphaModFix amt="32700"/>
            <a:extLst/>
          </a:blip>
          <a:stretch>
            <a:fillRect/>
          </a:stretch>
        </p:blipFill>
        <p:spPr>
          <a:xfrm>
            <a:off x="0" y="5899036"/>
            <a:ext cx="9906000" cy="337717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31"/>
          <p:cNvSpPr txBox="1"/>
          <p:nvPr/>
        </p:nvSpPr>
        <p:spPr>
          <a:xfrm>
            <a:off x="130708" y="6044538"/>
            <a:ext cx="234900" cy="84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>
              <a:defRPr sz="26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31</a:t>
            </a:r>
          </a:p>
        </p:txBody>
      </p:sp>
      <p:pic>
        <p:nvPicPr>
          <p:cNvPr id="661" name="Immagine" descr="Immagin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49449" y="6150530"/>
            <a:ext cx="1774182" cy="49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magine" descr="Immagine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106279" y="660827"/>
            <a:ext cx="1651000" cy="19051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www.cndl.it"/>
          <p:cNvSpPr txBox="1"/>
          <p:nvPr/>
        </p:nvSpPr>
        <p:spPr>
          <a:xfrm>
            <a:off x="641487" y="6000088"/>
            <a:ext cx="5325953" cy="65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3600" u="sng">
                <a:uFill>
                  <a:solidFill>
                    <a:srgbClr val="0000FF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  <a:hlinkClick r:id=""/>
              </a:defRPr>
            </a:lvl1pPr>
          </a:lstStyle>
          <a:p>
            <a:pPr>
              <a:defRPr u="none">
                <a:uFillTx/>
              </a:defRPr>
            </a:pPr>
            <a:r>
              <a:rPr dirty="0">
                <a:solidFill>
                  <a:schemeClr val="bg1"/>
                </a:solidFill>
              </a:rPr>
              <a:t>www.cndl.it</a:t>
            </a:r>
            <a:endParaRPr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8"/>
            </a:endParaRPr>
          </a:p>
        </p:txBody>
      </p:sp>
      <p:sp>
        <p:nvSpPr>
          <p:cNvPr id="664" name="compila il form di adesione…"/>
          <p:cNvSpPr txBox="1"/>
          <p:nvPr/>
        </p:nvSpPr>
        <p:spPr>
          <a:xfrm>
            <a:off x="2391270" y="3012288"/>
            <a:ext cx="5081018" cy="178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432" tIns="31432" rIns="31432" bIns="31432">
            <a:spAutoFit/>
          </a:bodyPr>
          <a:lstStyle/>
          <a:p>
            <a:pPr algn="ctr" defTabSz="201168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800" dirty="0" err="1"/>
              <a:t>compila</a:t>
            </a:r>
            <a:r>
              <a:rPr sz="2800" dirty="0"/>
              <a:t> </a:t>
            </a:r>
            <a:r>
              <a:rPr sz="2800" dirty="0" err="1"/>
              <a:t>il</a:t>
            </a:r>
            <a:r>
              <a:rPr sz="2800" dirty="0"/>
              <a:t> form di </a:t>
            </a:r>
            <a:r>
              <a:rPr sz="2800" dirty="0" err="1"/>
              <a:t>adesione</a:t>
            </a:r>
            <a:r>
              <a:rPr sz="2800" dirty="0"/>
              <a:t> </a:t>
            </a:r>
          </a:p>
          <a:p>
            <a:pPr algn="ctr" defTabSz="201168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800" dirty="0"/>
              <a:t>e </a:t>
            </a:r>
            <a:r>
              <a:rPr sz="2800" dirty="0" err="1"/>
              <a:t>sei</a:t>
            </a:r>
            <a:r>
              <a:rPr sz="2800" dirty="0"/>
              <a:t> </a:t>
            </a:r>
            <a:r>
              <a:rPr sz="2800" dirty="0" err="1"/>
              <a:t>subito</a:t>
            </a:r>
            <a:r>
              <a:rPr sz="2800" dirty="0"/>
              <a:t> </a:t>
            </a:r>
            <a:r>
              <a:rPr sz="2800" dirty="0" err="1"/>
              <a:t>operativo</a:t>
            </a:r>
            <a:r>
              <a:rPr sz="2800" dirty="0"/>
              <a:t>!</a:t>
            </a:r>
          </a:p>
          <a:p>
            <a:pPr algn="ctr" defTabSz="201168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sz="2800" dirty="0"/>
          </a:p>
          <a:p>
            <a:pPr algn="ctr" defTabSz="201168">
              <a:defRPr sz="4600">
                <a:solidFill>
                  <a:srgbClr val="253754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sz="2800" dirty="0"/>
              <a:t>Per </a:t>
            </a:r>
            <a:r>
              <a:rPr sz="2800" dirty="0" err="1"/>
              <a:t>maggiori</a:t>
            </a:r>
            <a:r>
              <a:rPr sz="2800" dirty="0"/>
              <a:t> </a:t>
            </a:r>
            <a:r>
              <a:rPr sz="2800" dirty="0" err="1"/>
              <a:t>informazioni</a:t>
            </a:r>
            <a:endParaRPr sz="2800" dirty="0"/>
          </a:p>
        </p:txBody>
      </p:sp>
      <p:sp>
        <p:nvSpPr>
          <p:cNvPr id="665" name="ADERISCI SUBITO"/>
          <p:cNvSpPr txBox="1"/>
          <p:nvPr/>
        </p:nvSpPr>
        <p:spPr>
          <a:xfrm>
            <a:off x="1560768" y="1635057"/>
            <a:ext cx="6743191" cy="98680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1432" tIns="31432" rIns="31432" bIns="31432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457200">
              <a:defRPr sz="7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 Slab Bold"/>
                <a:ea typeface="Roboto Slab Bold"/>
                <a:cs typeface="Roboto Slab Bold"/>
                <a:sym typeface="Roboto Slab Bold"/>
                <a:hlinkClick r:id=""/>
              </a:defRPr>
            </a:lvl1pPr>
          </a:lstStyle>
          <a:p>
            <a:pPr>
              <a:defRPr u="none">
                <a:solidFill>
                  <a:srgbClr val="253754"/>
                </a:solidFill>
                <a:uFillTx/>
              </a:defRPr>
            </a:pPr>
            <a:r>
              <a:rPr sz="6000" b="1" u="sng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Fill>
                  <a:solidFill>
                    <a:srgbClr val="0000FF"/>
                  </a:solidFill>
                </a:uFill>
                <a:hlinkClick r:id="rId9"/>
              </a:rPr>
              <a:t>ADERISCI SUBITO</a:t>
            </a:r>
          </a:p>
        </p:txBody>
      </p:sp>
      <p:sp>
        <p:nvSpPr>
          <p:cNvPr id="666" name="info@cndl.it"/>
          <p:cNvSpPr txBox="1"/>
          <p:nvPr/>
        </p:nvSpPr>
        <p:spPr>
          <a:xfrm>
            <a:off x="2670261" y="4818456"/>
            <a:ext cx="4523032" cy="98680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1432" tIns="31432" rIns="31432" bIns="31432">
            <a:spAutoFit/>
          </a:bodyPr>
          <a:lstStyle>
            <a:lvl1pPr algn="ctr" defTabSz="457200">
              <a:defRPr sz="7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 Slab Bold"/>
                <a:ea typeface="Roboto Slab Bold"/>
                <a:cs typeface="Roboto Slab Bold"/>
                <a:sym typeface="Roboto Slab Bold"/>
                <a:hlinkClick r:id=""/>
              </a:defRPr>
            </a:lvl1pPr>
          </a:lstStyle>
          <a:p>
            <a:pPr>
              <a:defRPr u="none">
                <a:solidFill>
                  <a:srgbClr val="253754"/>
                </a:solidFill>
                <a:uFillTx/>
              </a:defRPr>
            </a:pPr>
            <a:r>
              <a:rPr sz="6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0"/>
              </a:rPr>
              <a:t>info@cndl.it</a:t>
            </a:r>
          </a:p>
        </p:txBody>
      </p:sp>
      <p:sp>
        <p:nvSpPr>
          <p:cNvPr id="667" name="Testo"/>
          <p:cNvSpPr txBox="1"/>
          <p:nvPr/>
        </p:nvSpPr>
        <p:spPr>
          <a:xfrm>
            <a:off x="3355315" y="1366524"/>
            <a:ext cx="5325953" cy="133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0116" tIns="20117" rIns="20116" bIns="20117">
            <a:spAutoFit/>
          </a:bodyPr>
          <a:lstStyle>
            <a:lvl1pPr defTabSz="457200">
              <a:lnSpc>
                <a:spcPct val="120000"/>
              </a:lnSpc>
              <a:defRPr sz="700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Roboto Slab Bold"/>
                <a:ea typeface="Roboto Slab Bold"/>
                <a:cs typeface="Roboto Slab Bold"/>
                <a:sym typeface="Roboto Slab Bold"/>
                <a:hlinkClick r:id="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9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9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99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 animBg="1" advAuto="0"/>
      <p:bldP spid="659" grpId="0" animBg="1" advAuto="0"/>
      <p:bldP spid="660" grpId="0" animBg="1" advAuto="0"/>
      <p:bldP spid="663" grpId="0" animBg="1" advAuto="0"/>
      <p:bldP spid="667" grpId="0" animBg="1" advAuto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666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MASTER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124746"/>
            <a:ext cx="9906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ok Antiqua" pitchFamily="18" charset="0"/>
              </a:rPr>
              <a:t>Master Scienze del Risarcimento &amp; Servizi alle Famiglie</a:t>
            </a:r>
            <a:endParaRPr lang="it-IT" sz="3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146" name="Picture 2" descr="O:\posta\publi&amp;mark\infortunistica_taddia\Master Infortunistica\Foto Inaugurazione Master\18985446_1373549722682733_58808900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4689" y="2348880"/>
            <a:ext cx="5861397" cy="4396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5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2480" y="5373216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L’</a:t>
            </a:r>
            <a:r>
              <a:rPr lang="it-IT" sz="2000" dirty="0" err="1">
                <a:solidFill>
                  <a:schemeClr val="bg1"/>
                </a:solidFill>
                <a:latin typeface="Book Antiqua"/>
                <a:cs typeface="Book Antiqua"/>
              </a:rPr>
              <a:t>Universitas</a:t>
            </a:r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Book Antiqua"/>
                <a:cs typeface="Book Antiqua"/>
              </a:rPr>
              <a:t>Mercatorum</a:t>
            </a:r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, Ateneo </a:t>
            </a:r>
            <a:r>
              <a:rPr lang="it-IT" sz="2000" dirty="0" smtClean="0">
                <a:solidFill>
                  <a:schemeClr val="bg1"/>
                </a:solidFill>
                <a:latin typeface="Book Antiqua"/>
                <a:cs typeface="Book Antiqua"/>
              </a:rPr>
              <a:t>telematico </a:t>
            </a:r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delle Camere di Commercio, è l’</a:t>
            </a:r>
            <a:r>
              <a:rPr lang="it-IT" sz="2000" dirty="0" err="1">
                <a:solidFill>
                  <a:schemeClr val="bg1"/>
                </a:solidFill>
                <a:latin typeface="Book Antiqua"/>
                <a:cs typeface="Book Antiqua"/>
              </a:rPr>
              <a:t>universita</a:t>
            </a:r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̀ che nasce dalle Imprese per le Imprese, per la valorizzazione del capitale umano e del lavoro. </a:t>
            </a:r>
            <a:r>
              <a:rPr lang="it-IT" sz="2000" dirty="0" smtClean="0">
                <a:solidFill>
                  <a:schemeClr val="bg1"/>
                </a:solidFill>
                <a:latin typeface="Book Antiqua"/>
                <a:cs typeface="Book Antiqua"/>
              </a:rPr>
              <a:t>Il </a:t>
            </a:r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nome richiama le origini, la natura e la vocazione </a:t>
            </a:r>
            <a:r>
              <a:rPr lang="it-IT" sz="2000" dirty="0" smtClean="0">
                <a:solidFill>
                  <a:schemeClr val="bg1"/>
                </a:solidFill>
                <a:latin typeface="Book Antiqua"/>
                <a:cs typeface="Book Antiqua"/>
              </a:rPr>
              <a:t>tipica </a:t>
            </a:r>
            <a:r>
              <a:rPr lang="it-IT" sz="2000" dirty="0">
                <a:solidFill>
                  <a:schemeClr val="bg1"/>
                </a:solidFill>
                <a:latin typeface="Book Antiqua"/>
                <a:cs typeface="Book Antiqua"/>
              </a:rPr>
              <a:t>delle Camere di Commercio.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520" y="3717032"/>
            <a:ext cx="8640960" cy="129614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520" y="4005064"/>
            <a:ext cx="8640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>
                <a:solidFill>
                  <a:schemeClr val="bg1"/>
                </a:solidFill>
                <a:latin typeface="Book Antiqua"/>
                <a:cs typeface="Book Antiqua"/>
              </a:rPr>
              <a:t>Universitas</a:t>
            </a:r>
            <a:r>
              <a:rPr lang="it-IT" b="1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ook Antiqua"/>
                <a:cs typeface="Book Antiqua"/>
              </a:rPr>
              <a:t>Mercatorum</a:t>
            </a:r>
            <a:r>
              <a:rPr lang="it-IT" b="1" i="1" dirty="0" smtClean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it-IT" b="1" i="1" dirty="0">
                <a:solidFill>
                  <a:schemeClr val="bg1"/>
                </a:solidFill>
                <a:latin typeface="Book Antiqua"/>
                <a:cs typeface="Book Antiqua"/>
              </a:rPr>
              <a:t>pone il lavoro e lo sviluppo manageriale e delle capacità imprenditoriali al centro della propria strategia </a:t>
            </a:r>
            <a:r>
              <a:rPr lang="it-IT" b="1" i="1" dirty="0" smtClean="0">
                <a:solidFill>
                  <a:schemeClr val="bg1"/>
                </a:solidFill>
                <a:latin typeface="Book Antiqua"/>
                <a:cs typeface="Book Antiqua"/>
              </a:rPr>
              <a:t>formativa</a:t>
            </a:r>
            <a:r>
              <a:rPr lang="it-IT" b="1" i="1" dirty="0">
                <a:solidFill>
                  <a:schemeClr val="bg1"/>
                </a:solidFill>
                <a:latin typeface="Book Antiqua"/>
                <a:cs typeface="Book Antiqua"/>
              </a:rPr>
              <a:t>. </a:t>
            </a:r>
            <a:endParaRPr lang="it-IT" b="1" i="1" dirty="0" smtClean="0">
              <a:solidFill>
                <a:schemeClr val="bg1"/>
              </a:solidFill>
              <a:latin typeface="Book Antiqua"/>
              <a:cs typeface="Book Antiqua"/>
            </a:endParaRPr>
          </a:p>
          <a:p>
            <a:pPr algn="r"/>
            <a:r>
              <a:rPr lang="it-IT" sz="1600" i="1" dirty="0" smtClean="0">
                <a:solidFill>
                  <a:schemeClr val="bg1"/>
                </a:solidFill>
                <a:latin typeface="Book Antiqua"/>
                <a:cs typeface="Book Antiqua"/>
              </a:rPr>
              <a:t>Giovanni Cannata-Rettore</a:t>
            </a:r>
            <a:endParaRPr lang="it-IT" sz="16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pic>
        <p:nvPicPr>
          <p:cNvPr id="2" name="Picture 1" descr="apertura-iscrizioni-corsi-laurea-online-universitas-mercatorum-sli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0712" y="1340768"/>
            <a:ext cx="5208579" cy="2448272"/>
          </a:xfrm>
          <a:prstGeom prst="rect">
            <a:avLst/>
          </a:prstGeom>
          <a:effectLst>
            <a:outerShdw blurRad="82550" dist="38100" dir="3960000" sx="101000" sy="1010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Oval 16"/>
          <p:cNvSpPr/>
          <p:nvPr/>
        </p:nvSpPr>
        <p:spPr>
          <a:xfrm>
            <a:off x="4808984" y="3429000"/>
            <a:ext cx="576064" cy="57606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6976" y="3284984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“</a:t>
            </a:r>
            <a:endParaRPr lang="en-US" sz="6000" b="1" i="1" dirty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368825" y="221739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UNIVERSITAS MERCATORUM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6" grpId="0"/>
      <p:bldP spid="17" grpId="0" animBg="1"/>
      <p:bldP spid="1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5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pic>
        <p:nvPicPr>
          <p:cNvPr id="3" name="Picture 2" descr="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2760" y="1412776"/>
            <a:ext cx="4320480" cy="293179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488504" y="4566074"/>
            <a:ext cx="89289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Nata nel 2006, </a:t>
            </a:r>
            <a:r>
              <a:rPr lang="it-IT" sz="2000" b="1" dirty="0" err="1">
                <a:solidFill>
                  <a:srgbClr val="FFFFFF"/>
                </a:solidFill>
                <a:latin typeface="Book Antiqua"/>
                <a:cs typeface="Book Antiqua"/>
              </a:rPr>
              <a:t>Universitas</a:t>
            </a:r>
            <a:r>
              <a:rPr lang="it-IT" sz="20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it-IT" sz="2000" b="1" dirty="0" err="1">
                <a:solidFill>
                  <a:srgbClr val="FFFFFF"/>
                </a:solidFill>
                <a:latin typeface="Book Antiqua"/>
                <a:cs typeface="Book Antiqua"/>
              </a:rPr>
              <a:t>Mercatorum</a:t>
            </a:r>
            <a:r>
              <a:rPr lang="it-IT" sz="20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si presenta oggi, dopo l’accordo siglato da </a:t>
            </a:r>
            <a:r>
              <a:rPr lang="it-IT" sz="2000" u="sng" dirty="0">
                <a:solidFill>
                  <a:srgbClr val="FFFFFF"/>
                </a:solidFill>
                <a:latin typeface="Book Antiqua"/>
                <a:cs typeface="Book Antiqua"/>
              </a:rPr>
              <a:t>Unioncamere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 con </a:t>
            </a:r>
            <a:r>
              <a:rPr lang="it-IT" sz="2000" u="sng" dirty="0">
                <a:solidFill>
                  <a:srgbClr val="FFFFFF"/>
                </a:solidFill>
                <a:latin typeface="Book Antiqua"/>
                <a:cs typeface="Book Antiqua"/>
              </a:rPr>
              <a:t>l’</a:t>
            </a:r>
            <a:r>
              <a:rPr lang="it-IT" sz="2000" u="sng" dirty="0" err="1">
                <a:solidFill>
                  <a:srgbClr val="FFFFFF"/>
                </a:solidFill>
                <a:latin typeface="Book Antiqua"/>
                <a:cs typeface="Book Antiqua"/>
              </a:rPr>
              <a:t>Universita</a:t>
            </a:r>
            <a:r>
              <a:rPr lang="it-IT" sz="2000" u="sng" dirty="0">
                <a:solidFill>
                  <a:srgbClr val="FFFFFF"/>
                </a:solidFill>
                <a:latin typeface="Book Antiqua"/>
                <a:cs typeface="Book Antiqua"/>
              </a:rPr>
              <a:t>̀ </a:t>
            </a:r>
            <a:r>
              <a:rPr lang="it-IT" sz="2000" u="sng" dirty="0" smtClean="0">
                <a:solidFill>
                  <a:srgbClr val="FFFFFF"/>
                </a:solidFill>
                <a:latin typeface="Book Antiqua"/>
                <a:cs typeface="Book Antiqua"/>
              </a:rPr>
              <a:t>Telematica </a:t>
            </a:r>
            <a:r>
              <a:rPr lang="it-IT" sz="2000" u="sng" dirty="0">
                <a:solidFill>
                  <a:srgbClr val="FFFFFF"/>
                </a:solidFill>
                <a:latin typeface="Book Antiqua"/>
                <a:cs typeface="Book Antiqua"/>
              </a:rPr>
              <a:t>Pegaso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, come una “startup </a:t>
            </a:r>
            <a:r>
              <a:rPr lang="it-IT" sz="2000" dirty="0" err="1">
                <a:solidFill>
                  <a:srgbClr val="FFFFFF"/>
                </a:solidFill>
                <a:latin typeface="Book Antiqua"/>
                <a:cs typeface="Book Antiqua"/>
              </a:rPr>
              <a:t>university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”, con percorsi accademici 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rivolti 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a “persone </a:t>
            </a:r>
            <a:r>
              <a:rPr lang="it-IT" sz="2000" dirty="0" err="1">
                <a:solidFill>
                  <a:srgbClr val="FFFFFF"/>
                </a:solidFill>
                <a:latin typeface="Book Antiqua"/>
                <a:cs typeface="Book Antiqua"/>
              </a:rPr>
              <a:t>già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 occupate”, che vogliano conseguire un 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titolo 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accademico frequentando i corsi online, e percorsi accademici 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innovativi rivolti a 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giovani 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studenti 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che puntano a diventare manager d’impresa o che intendono realizzare un proprio 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progetto 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d’impresa, la propria </a:t>
            </a:r>
            <a:r>
              <a:rPr lang="it-IT" sz="2000" u="sng" dirty="0">
                <a:solidFill>
                  <a:srgbClr val="FFFFFF"/>
                </a:solidFill>
                <a:latin typeface="Book Antiqua"/>
                <a:cs typeface="Book Antiqua"/>
              </a:rPr>
              <a:t>startup</a:t>
            </a:r>
            <a:r>
              <a:rPr lang="it-IT" sz="2000" dirty="0">
                <a:solidFill>
                  <a:srgbClr val="FFFFFF"/>
                </a:solidFill>
                <a:latin typeface="Book Antiqua"/>
                <a:cs typeface="Book Antiqua"/>
              </a:rPr>
              <a:t>. 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368825" y="221739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UNIVERSITAS MERCATORUM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92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4" name="Rettangolo 1"/>
          <p:cNvSpPr/>
          <p:nvPr/>
        </p:nvSpPr>
        <p:spPr>
          <a:xfrm>
            <a:off x="488504" y="1484784"/>
            <a:ext cx="8916991" cy="1323439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effectLst>
            <a:reflection stA="29000" endPos="21000" dist="127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Universitas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Mercatorum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in quanto prima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start-up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university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italiana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,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dall’impresa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per l’impresa realizza un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matching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tra risorse, valori, competenze e opportunità,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mettendo in collegamento il mondo del lavoro con il mondo dell’istruzione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.</a:t>
            </a:r>
          </a:p>
        </p:txBody>
      </p:sp>
      <p:cxnSp>
        <p:nvCxnSpPr>
          <p:cNvPr id="5" name="Connettore 1 7"/>
          <p:cNvCxnSpPr/>
          <p:nvPr/>
        </p:nvCxnSpPr>
        <p:spPr>
          <a:xfrm>
            <a:off x="2027675" y="3933056"/>
            <a:ext cx="1443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sellaDiTesto 8"/>
          <p:cNvSpPr txBox="1"/>
          <p:nvPr/>
        </p:nvSpPr>
        <p:spPr>
          <a:xfrm>
            <a:off x="632520" y="2924944"/>
            <a:ext cx="273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Analisi dei fabbisogni delle imprese</a:t>
            </a:r>
            <a:endParaRPr lang="it-IT" sz="20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cxnSp>
        <p:nvCxnSpPr>
          <p:cNvPr id="7" name="Connettore 1 13"/>
          <p:cNvCxnSpPr/>
          <p:nvPr/>
        </p:nvCxnSpPr>
        <p:spPr>
          <a:xfrm>
            <a:off x="2027675" y="4581128"/>
            <a:ext cx="13261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1 17"/>
          <p:cNvCxnSpPr/>
          <p:nvPr/>
        </p:nvCxnSpPr>
        <p:spPr>
          <a:xfrm>
            <a:off x="2027675" y="4581128"/>
            <a:ext cx="0" cy="2880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sellaDiTesto 18"/>
          <p:cNvSpPr txBox="1"/>
          <p:nvPr/>
        </p:nvSpPr>
        <p:spPr>
          <a:xfrm>
            <a:off x="344488" y="5013176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Book Antiqua"/>
                <a:cs typeface="Book Antiqua"/>
              </a:rPr>
              <a:t>Interventi «su misura» flessibili che valorizzano e certificano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Book Antiqua"/>
                <a:cs typeface="Book Antiqua"/>
              </a:rPr>
              <a:t>l’esperienza professionale</a:t>
            </a:r>
            <a:endParaRPr lang="it-IT" sz="2000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10" name="Connettore 1 20"/>
          <p:cNvCxnSpPr/>
          <p:nvPr/>
        </p:nvCxnSpPr>
        <p:spPr>
          <a:xfrm>
            <a:off x="6240143" y="3933056"/>
            <a:ext cx="1443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21"/>
          <p:cNvCxnSpPr/>
          <p:nvPr/>
        </p:nvCxnSpPr>
        <p:spPr>
          <a:xfrm>
            <a:off x="6240143" y="4581128"/>
            <a:ext cx="1443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1 22"/>
          <p:cNvCxnSpPr/>
          <p:nvPr/>
        </p:nvCxnSpPr>
        <p:spPr>
          <a:xfrm flipV="1">
            <a:off x="7683303" y="3641995"/>
            <a:ext cx="0" cy="2910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1 23"/>
          <p:cNvCxnSpPr/>
          <p:nvPr/>
        </p:nvCxnSpPr>
        <p:spPr>
          <a:xfrm>
            <a:off x="7683303" y="4581128"/>
            <a:ext cx="0" cy="2880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801" y="3397632"/>
            <a:ext cx="3291656" cy="1759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9"/>
          <p:cNvSpPr txBox="1"/>
          <p:nvPr/>
        </p:nvSpPr>
        <p:spPr>
          <a:xfrm>
            <a:off x="6609184" y="2996952"/>
            <a:ext cx="259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Faculty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 di docenti e consulenti aziendali  </a:t>
            </a:r>
            <a:endParaRPr lang="it-IT" sz="20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16" name="CasellaDiTesto 25"/>
          <p:cNvSpPr txBox="1"/>
          <p:nvPr/>
        </p:nvSpPr>
        <p:spPr>
          <a:xfrm>
            <a:off x="6897216" y="5013176"/>
            <a:ext cx="235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Metodi di apprendimento </a:t>
            </a:r>
            <a:r>
              <a:rPr lang="it-IT" sz="2000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Learn</a:t>
            </a:r>
            <a:r>
              <a:rPr lang="it-IT" sz="2000" dirty="0" smtClean="0">
                <a:solidFill>
                  <a:srgbClr val="FFFFFF"/>
                </a:solidFill>
                <a:latin typeface="Book Antiqua"/>
                <a:cs typeface="Book Antiqua"/>
              </a:rPr>
              <a:t> &amp; ACT</a:t>
            </a:r>
            <a:endParaRPr lang="it-IT" sz="20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cxnSp>
        <p:nvCxnSpPr>
          <p:cNvPr id="21" name="Connettore 1 17"/>
          <p:cNvCxnSpPr/>
          <p:nvPr/>
        </p:nvCxnSpPr>
        <p:spPr>
          <a:xfrm>
            <a:off x="2072680" y="3645024"/>
            <a:ext cx="0" cy="2880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368825" y="221739"/>
            <a:ext cx="40324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UNIVERSITAS MERCATORUM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82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5" grpId="0"/>
      <p:bldP spid="1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666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MASTER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340768"/>
            <a:ext cx="990600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6600" b="1" dirty="0" smtClean="0">
                <a:solidFill>
                  <a:schemeClr val="bg1"/>
                </a:solidFill>
                <a:latin typeface="Book Antiqua" pitchFamily="18" charset="0"/>
              </a:rPr>
              <a:t>PRIMO e UNICO</a:t>
            </a:r>
            <a:endParaRPr lang="it-IT" sz="6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2348880"/>
            <a:ext cx="9906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6000" b="1" dirty="0" smtClean="0">
                <a:solidFill>
                  <a:schemeClr val="bg1"/>
                </a:solidFill>
                <a:latin typeface="Book Antiqua" pitchFamily="18" charset="0"/>
              </a:rPr>
              <a:t>MASTER DEL SETTORE</a:t>
            </a:r>
            <a:endParaRPr lang="it-IT" sz="6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816" y="5157192"/>
            <a:ext cx="327660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0" y="3356992"/>
            <a:ext cx="99060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bg1"/>
                </a:solidFill>
                <a:latin typeface="Book Antiqua" pitchFamily="18" charset="0"/>
              </a:rPr>
              <a:t>RICONOSCIUTO DALLA PRESTIGIOSA UNIVERSITA’</a:t>
            </a:r>
            <a:endParaRPr lang="it-IT" sz="4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666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MASTER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7" name="Picture 3" descr="C:\Users\Utente\Desktop\Pubbl Mas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1066"/>
            <a:ext cx="9906000" cy="55884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68825" y="404666"/>
            <a:ext cx="403244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MASTER 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7170" name="Picture 2" descr="O:\posta\publi&amp;mark\infortunistica_taddia\Master Infortunistica\Landing Master\fb+inst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96" y="1700808"/>
            <a:ext cx="9057456" cy="4524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1" name="Picture 3" descr="C:\Users\Utente\Desktop\mast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808" y="1644603"/>
            <a:ext cx="3384376" cy="4454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asellaDiTesto 9"/>
          <p:cNvSpPr txBox="1"/>
          <p:nvPr/>
        </p:nvSpPr>
        <p:spPr>
          <a:xfrm>
            <a:off x="6753199" y="186062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LANDING-PAGE DEDICATA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3440832" y="404664"/>
            <a:ext cx="374441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Programma didattico</a:t>
            </a:r>
            <a:endParaRPr lang="it-IT" sz="2400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5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pic>
        <p:nvPicPr>
          <p:cNvPr id="6" name="Picture 2" descr="O:\posta\publi&amp;mark\marchi vari\taddiacademy\T_academy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20" y="1484784"/>
            <a:ext cx="2520280" cy="88724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0832" y="1484784"/>
            <a:ext cx="2304256" cy="916977"/>
          </a:xfrm>
          <a:prstGeom prst="rect">
            <a:avLst/>
          </a:prstGeom>
          <a:effectLst>
            <a:outerShdw blurRad="50800" dist="38100" dir="2700000" sx="101000" sy="101000" algn="tl" rotWithShape="0">
              <a:scrgbClr r="0" g="0" b="0">
                <a:alpha val="43000"/>
              </a:sc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2520" y="3068960"/>
            <a:ext cx="8712968" cy="3354765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effectLst>
            <a:reflection stA="11000" endPos="26000" dist="127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Sulla base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dei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contenuti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settoriali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forniti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da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Taddia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Academy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,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l’Università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mette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a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punto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il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prodotto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formativo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definitivo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che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prevede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1500 ore di cui 300 di </a:t>
            </a:r>
            <a:r>
              <a:rPr lang="en-US" sz="2000" b="1" dirty="0" err="1" smtClean="0">
                <a:solidFill>
                  <a:srgbClr val="404040"/>
                </a:solidFill>
                <a:latin typeface="Book Antiqua"/>
                <a:cs typeface="Book Antiqua"/>
              </a:rPr>
              <a:t>didattica</a:t>
            </a:r>
            <a:endParaRPr lang="en-US" sz="2000" b="1" dirty="0" smtClean="0">
              <a:solidFill>
                <a:srgbClr val="404040"/>
              </a:solidFill>
              <a:latin typeface="Book Antiqua"/>
              <a:cs typeface="Book Antiqua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210 ore ON-LINE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: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50 ore per </a:t>
            </a:r>
            <a:r>
              <a:rPr lang="en-US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il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modulo CAF; 40 ore di AULA; 50 ore di </a:t>
            </a:r>
            <a:r>
              <a:rPr lang="en-US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laboratorio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per </a:t>
            </a:r>
            <a:r>
              <a:rPr lang="en-US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il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PROJECT WORK</a:t>
            </a:r>
          </a:p>
          <a:p>
            <a:pPr marL="285750" indent="-285750" algn="ctr">
              <a:buFont typeface="Arial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ook Antiqua"/>
              <a:cs typeface="Book Antiqua"/>
            </a:endParaRP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Il master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si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attiva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con un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numero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di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50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iscritti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ad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una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tariffa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standard di:</a:t>
            </a: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/>
              <a:cs typeface="Book Antiqua"/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€ 2.000,00 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-25% per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gli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affiliati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del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gruppo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/>
                <a:cs typeface="Book Antiqua"/>
                <a:sym typeface="Wingdings"/>
              </a:rPr>
              <a:t> € 1.500,00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5220" y="1484785"/>
            <a:ext cx="3251671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scrgbClr r="0" g="0" b="0">
                <a:alpha val="43000"/>
              </a:sc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C:\Users\Utente\Desktop\logo caf cnd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5128" y="1583984"/>
            <a:ext cx="3160936" cy="733556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360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lide 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O:\posta\publi&amp;mark\marchi vari\TADDIAgroup LOGO\taddiagroupBIAN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64" y="168656"/>
            <a:ext cx="2504728" cy="956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" y="260750"/>
            <a:ext cx="3152800" cy="830997"/>
          </a:xfrm>
          <a:prstGeom prst="rect">
            <a:avLst/>
          </a:prstGeom>
          <a:noFill/>
          <a:effectLst>
            <a:outerShdw blurRad="38100" dist="12700" dir="5400000" algn="t" rotWithShape="0">
              <a:schemeClr val="tx1">
                <a:lumMod val="65000"/>
                <a:lumOff val="35000"/>
                <a:alpha val="6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RIUNIONE NAZIONALE Affiliati</a:t>
            </a:r>
          </a:p>
          <a:p>
            <a:pPr algn="ctr"/>
            <a:r>
              <a:rPr lang="it-IT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15 Dicembre 2017</a:t>
            </a:r>
            <a:endParaRPr lang="it-IT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0837" y="404768"/>
            <a:ext cx="338437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Book Antiqua" pitchFamily="18" charset="0"/>
              </a:rPr>
              <a:t>WEBINAR</a:t>
            </a:r>
            <a:endParaRPr lang="it-IT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1340768"/>
            <a:ext cx="9906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5" tIns="45720" rIns="91385" bIns="45720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Book Antiqua" pitchFamily="18" charset="0"/>
              </a:rPr>
              <a:t>FORMAZIONE A DISTANZA</a:t>
            </a:r>
            <a:endParaRPr lang="it-IT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5" name="Picture 3" descr="C:\Users\Utente\Desktop\bigstock-Web-conferences-meetings-and-s-110659205-300x300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2706" y="2143677"/>
            <a:ext cx="4525789" cy="4525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6" name="Picture 4" descr="C:\Users\Utente\Desktop\CORSO-WEBINAR-456x5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113" y="1916832"/>
            <a:ext cx="3645085" cy="39968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Composito">
  <a:themeElements>
    <a:clrScheme name="Composi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White">
  <a:themeElements>
    <a:clrScheme name="Impostazioni personalizzate 1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632D4F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FFFF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l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0.xml><?xml version="1.0" encoding="utf-8"?>
<a:theme xmlns:a="http://schemas.openxmlformats.org/drawingml/2006/main" name="17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logo">
  <a:themeElements>
    <a:clrScheme name="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pptD96E.tmp</Template>
  <TotalTime>7424</TotalTime>
  <Words>4267</Words>
  <Application>Microsoft Office PowerPoint</Application>
  <PresentationFormat>A4 (21x29,7 cm)</PresentationFormat>
  <Paragraphs>1132</Paragraphs>
  <Slides>156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156</vt:i4>
      </vt:variant>
    </vt:vector>
  </HeadingPairs>
  <TitlesOfParts>
    <vt:vector size="179" baseType="lpstr">
      <vt:lpstr>Composito</vt:lpstr>
      <vt:lpstr>10_White</vt:lpstr>
      <vt:lpstr>logo</vt:lpstr>
      <vt:lpstr>1_logo</vt:lpstr>
      <vt:lpstr>2_logo</vt:lpstr>
      <vt:lpstr>3_logo</vt:lpstr>
      <vt:lpstr>4_logo</vt:lpstr>
      <vt:lpstr>5_logo</vt:lpstr>
      <vt:lpstr>6_logo</vt:lpstr>
      <vt:lpstr>7_logo</vt:lpstr>
      <vt:lpstr>8_logo</vt:lpstr>
      <vt:lpstr>9_logo</vt:lpstr>
      <vt:lpstr>10_logo</vt:lpstr>
      <vt:lpstr>11_logo</vt:lpstr>
      <vt:lpstr>12_logo</vt:lpstr>
      <vt:lpstr>13_logo</vt:lpstr>
      <vt:lpstr>14_logo</vt:lpstr>
      <vt:lpstr>15_logo</vt:lpstr>
      <vt:lpstr>16_logo</vt:lpstr>
      <vt:lpstr>17_logo</vt:lpstr>
      <vt:lpstr>18_logo</vt:lpstr>
      <vt:lpstr>Struttura predefinita</vt:lpstr>
      <vt:lpstr>1_Struttura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CONSULENZA SICUREZZA SUL LAVORO 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PERCHÉ  questa collaborazione ?</vt:lpstr>
      <vt:lpstr>Le forme della collaborazione</vt:lpstr>
      <vt:lpstr>TADDIA Group  50&amp;PiùEnasco</vt:lpstr>
      <vt:lpstr>TADDIA Group  50&amp;PiùEnasco</vt:lpstr>
      <vt:lpstr>TADDIA Group  50&amp;PiùEnasco</vt:lpstr>
      <vt:lpstr>Diapositiva 47</vt:lpstr>
      <vt:lpstr>TADDIA Group  50&amp;PiùEnasco</vt:lpstr>
      <vt:lpstr>TADDIA Group  50&amp;PiùEnasco</vt:lpstr>
      <vt:lpstr>50&amp;PiùEnasco  TADDIA Group</vt:lpstr>
      <vt:lpstr>50&amp;PiùEnasco  TADDIA Group</vt:lpstr>
      <vt:lpstr>50&amp;PiùEnasco  TADDIA</vt:lpstr>
      <vt:lpstr>Avvio del progetto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Federica Di Lizia</dc:creator>
  <cp:lastModifiedBy>Utente</cp:lastModifiedBy>
  <cp:revision>551</cp:revision>
  <dcterms:created xsi:type="dcterms:W3CDTF">2016-11-29T08:19:10Z</dcterms:created>
  <dcterms:modified xsi:type="dcterms:W3CDTF">2017-12-18T10:02:05Z</dcterms:modified>
</cp:coreProperties>
</file>